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0" r:id="rId6"/>
    <p:sldId id="265" r:id="rId7"/>
    <p:sldId id="266" r:id="rId8"/>
    <p:sldId id="284" r:id="rId9"/>
    <p:sldId id="281" r:id="rId10"/>
    <p:sldId id="285" r:id="rId11"/>
    <p:sldId id="269" r:id="rId12"/>
    <p:sldId id="273" r:id="rId13"/>
    <p:sldId id="289" r:id="rId14"/>
    <p:sldId id="294" r:id="rId15"/>
    <p:sldId id="291" r:id="rId16"/>
    <p:sldId id="290" r:id="rId17"/>
    <p:sldId id="275" r:id="rId18"/>
    <p:sldId id="277" r:id="rId19"/>
    <p:sldId id="298" r:id="rId20"/>
    <p:sldId id="297" r:id="rId21"/>
    <p:sldId id="274" r:id="rId22"/>
    <p:sldId id="299" r:id="rId23"/>
    <p:sldId id="300" r:id="rId24"/>
    <p:sldId id="301" r:id="rId25"/>
    <p:sldId id="302" r:id="rId26"/>
    <p:sldId id="303" r:id="rId27"/>
    <p:sldId id="304" r:id="rId28"/>
    <p:sldId id="305" r:id="rId29"/>
    <p:sldId id="308" r:id="rId30"/>
    <p:sldId id="309" r:id="rId31"/>
    <p:sldId id="288" r:id="rId32"/>
    <p:sldId id="295" r:id="rId33"/>
    <p:sldId id="279"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CB6"/>
    <a:srgbClr val="6EB5D8"/>
    <a:srgbClr val="7ABDD8"/>
    <a:srgbClr val="275491"/>
    <a:srgbClr val="4E8ADA"/>
    <a:srgbClr val="4E99BE"/>
    <a:srgbClr val="328BB8"/>
    <a:srgbClr val="232A89"/>
    <a:srgbClr val="1E2474"/>
    <a:srgbClr val="1831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72" autoAdjust="0"/>
    <p:restoredTop sz="94660"/>
  </p:normalViewPr>
  <p:slideViewPr>
    <p:cSldViewPr snapToGrid="0">
      <p:cViewPr>
        <p:scale>
          <a:sx n="100" d="100"/>
          <a:sy n="100" d="100"/>
        </p:scale>
        <p:origin x="176" y="4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322E9-BC58-42E8-A019-BA9477A21C7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2B75B07-302E-4CC6-9F8F-04F9CAC30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464F608-A60C-4114-973B-1756270CD80E}"/>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5" name="页脚占位符 4">
            <a:extLst>
              <a:ext uri="{FF2B5EF4-FFF2-40B4-BE49-F238E27FC236}">
                <a16:creationId xmlns:a16="http://schemas.microsoft.com/office/drawing/2014/main" id="{BE23C1AD-21C2-457C-B5A4-31CFE6307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0F068C-2929-4A02-957C-CD1786F3BBB8}"/>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15390425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66EB6-85D8-4170-9A29-A07EE25985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CA2F44-0DBF-423D-A76C-A9366542A1A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50C802-D62B-4EAC-8248-259C5F946439}"/>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5" name="页脚占位符 4">
            <a:extLst>
              <a:ext uri="{FF2B5EF4-FFF2-40B4-BE49-F238E27FC236}">
                <a16:creationId xmlns:a16="http://schemas.microsoft.com/office/drawing/2014/main" id="{D213FDF5-A6E1-45AB-B131-78E8EF42CA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E9C968-9070-4A30-8D95-DC080F4FD143}"/>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9318548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50B5134-A683-4A33-B3F5-FF07113E7D8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F3C0EE2-F194-40AD-AC21-3D933826367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7481D7-8AA5-4EFE-B8E7-1EE30B4F3537}"/>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5" name="页脚占位符 4">
            <a:extLst>
              <a:ext uri="{FF2B5EF4-FFF2-40B4-BE49-F238E27FC236}">
                <a16:creationId xmlns:a16="http://schemas.microsoft.com/office/drawing/2014/main" id="{3DCFA3FF-1DB4-4AF5-9524-4D18738865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03B1A7-7409-4016-84F3-4BB6BA0861C1}"/>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5566100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B1FC1-CFC3-4A6A-8886-6C69E37EFF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BC60FE-8B0C-4140-BD36-0D116937370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E1422B3-0282-463B-83D9-6500343AD7D8}"/>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5" name="页脚占位符 4">
            <a:extLst>
              <a:ext uri="{FF2B5EF4-FFF2-40B4-BE49-F238E27FC236}">
                <a16:creationId xmlns:a16="http://schemas.microsoft.com/office/drawing/2014/main" id="{99EF53A4-31C3-4033-AA83-689FB1C55C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C7B680-BEEA-4E52-96FF-82EB2FD1B822}"/>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3791206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28FFB-96DF-4371-AAA9-64A4967B6F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62BED7-C4F5-4071-AE8B-A9D469466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0BBAAEB-C823-41A8-96EE-A3D7B263BA2B}"/>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5" name="页脚占位符 4">
            <a:extLst>
              <a:ext uri="{FF2B5EF4-FFF2-40B4-BE49-F238E27FC236}">
                <a16:creationId xmlns:a16="http://schemas.microsoft.com/office/drawing/2014/main" id="{4BAC81C2-985B-4C63-8525-3667B4052F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20FC34-14D7-4F0E-B4C9-905C5338622E}"/>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8675100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7A690-8AF9-45D4-A569-E046D47D5E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72A7DD-B6C4-44C8-AF70-148C8D02A9F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6EF673F-A3ED-455F-8090-BA2274F4BC4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71336D4-4F33-45BA-9861-1DAD95025B7E}"/>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6" name="页脚占位符 5">
            <a:extLst>
              <a:ext uri="{FF2B5EF4-FFF2-40B4-BE49-F238E27FC236}">
                <a16:creationId xmlns:a16="http://schemas.microsoft.com/office/drawing/2014/main" id="{FAD40E9D-6DCA-4E37-9C5C-34F8E97CD5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CE5A3A-0037-4017-A42D-034DE694A3E5}"/>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7940700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E8E15-83E8-4A42-A0A1-1BAB1FF6F08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471E1D4-E76B-417F-A47A-8729588B0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DE54CA6-4E91-4B7E-9A7A-5835B7F79CE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9DFBD5-B4D1-4126-9835-6C3AF9AAC7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6598AEC-103E-4B42-AD32-841FFFA4551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16EE48-9055-4FD4-B41D-2025569287DE}"/>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8" name="页脚占位符 7">
            <a:extLst>
              <a:ext uri="{FF2B5EF4-FFF2-40B4-BE49-F238E27FC236}">
                <a16:creationId xmlns:a16="http://schemas.microsoft.com/office/drawing/2014/main" id="{5DA5C8C1-EC75-4611-8A1D-BD377CFF18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3476728-6C37-4EBF-83C8-826447FE0052}"/>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32452654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3E871-ECE2-4ED8-9330-960FDFE49B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76CFAEE-1377-4936-8B48-B9BE3B5B8095}"/>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4" name="页脚占位符 3">
            <a:extLst>
              <a:ext uri="{FF2B5EF4-FFF2-40B4-BE49-F238E27FC236}">
                <a16:creationId xmlns:a16="http://schemas.microsoft.com/office/drawing/2014/main" id="{76CC3D99-EDDC-488E-B6DD-EDAA186BE9F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9EDBD49-6E5B-403A-B6E4-CCCDE4954D2B}"/>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10770304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2662637-94E4-423C-8523-9071C675B9B5}"/>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3" name="页脚占位符 2">
            <a:extLst>
              <a:ext uri="{FF2B5EF4-FFF2-40B4-BE49-F238E27FC236}">
                <a16:creationId xmlns:a16="http://schemas.microsoft.com/office/drawing/2014/main" id="{0A45303F-D7ED-4E2F-A987-1DA91484D6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59A6132-4331-4204-97A1-0D62F2681B38}"/>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64984319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E305E-957F-4E90-B541-7195DA4324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CE8D8A4-8FEB-4AC6-A1C9-335F931A4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4387F9C-E7B2-4500-8699-8F65017B0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BEE2DF0-8E63-44BE-A00E-DD81A24FF4F0}"/>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6" name="页脚占位符 5">
            <a:extLst>
              <a:ext uri="{FF2B5EF4-FFF2-40B4-BE49-F238E27FC236}">
                <a16:creationId xmlns:a16="http://schemas.microsoft.com/office/drawing/2014/main" id="{938FF221-AB88-4540-9D0E-7AEFFD4967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2998A2-F40B-4F2C-A46A-50BC1CFD1C7E}"/>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320664091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E603E-9CD0-47EF-9FBC-2F9D7A9DEA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D7A204-ED40-48D3-B6F4-6C61554A41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4EC5E-1735-4A39-9DDA-5F03DBE7A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CB12EFE-45FD-406B-A5D9-48567ECE40D6}"/>
              </a:ext>
            </a:extLst>
          </p:cNvPr>
          <p:cNvSpPr>
            <a:spLocks noGrp="1"/>
          </p:cNvSpPr>
          <p:nvPr>
            <p:ph type="dt" sz="half" idx="10"/>
          </p:nvPr>
        </p:nvSpPr>
        <p:spPr/>
        <p:txBody>
          <a:bodyPr/>
          <a:lstStyle/>
          <a:p>
            <a:fld id="{00F10137-3A81-4C19-B1A8-650093D6D941}" type="datetimeFigureOut">
              <a:rPr lang="zh-CN" altLang="en-US" smtClean="0"/>
              <a:pPr/>
              <a:t>2023/5/4</a:t>
            </a:fld>
            <a:endParaRPr lang="zh-CN" altLang="en-US"/>
          </a:p>
        </p:txBody>
      </p:sp>
      <p:sp>
        <p:nvSpPr>
          <p:cNvPr id="6" name="页脚占位符 5">
            <a:extLst>
              <a:ext uri="{FF2B5EF4-FFF2-40B4-BE49-F238E27FC236}">
                <a16:creationId xmlns:a16="http://schemas.microsoft.com/office/drawing/2014/main" id="{8D3A886C-A79A-40DB-806D-DE15E0B24C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9D8E79-3FA0-4C22-A40A-38BC895B268F}"/>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82762695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A8BF76A-A51F-476C-BF5A-F46997BE11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4175FB2-81E6-48CD-BD03-5D1D5138E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3E1FAF-3AB9-417A-9230-D18CF4744E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F10137-3A81-4C19-B1A8-650093D6D941}" type="datetimeFigureOut">
              <a:rPr lang="zh-CN" altLang="en-US" smtClean="0"/>
              <a:pPr/>
              <a:t>2023/5/4</a:t>
            </a:fld>
            <a:endParaRPr lang="zh-CN" altLang="en-US"/>
          </a:p>
        </p:txBody>
      </p:sp>
      <p:sp>
        <p:nvSpPr>
          <p:cNvPr id="5" name="页脚占位符 4">
            <a:extLst>
              <a:ext uri="{FF2B5EF4-FFF2-40B4-BE49-F238E27FC236}">
                <a16:creationId xmlns:a16="http://schemas.microsoft.com/office/drawing/2014/main" id="{5E0D0DDB-CEF5-4003-8308-91DCD99157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17CDB5-29D8-46BC-BD51-62C8BFE3C3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115271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hemeOverride" Target="../theme/themeOverride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hemeOverride" Target="../theme/themeOverride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hemeOverride" Target="../theme/themeOverride1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hemeOverride" Target="../theme/themeOverride1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hemeOverride" Target="../theme/themeOverride1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xml"/><Relationship Id="rId1" Type="http://schemas.openxmlformats.org/officeDocument/2006/relationships/themeOverride" Target="../theme/themeOverride1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1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0.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4.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6.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8.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2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30.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348AA1-D569-4DCB-8A9E-D03FDBC20156}"/>
              </a:ext>
            </a:extLst>
          </p:cNvPr>
          <p:cNvPicPr>
            <a:picLocks noChangeAspect="1"/>
          </p:cNvPicPr>
          <p:nvPr/>
        </p:nvPicPr>
        <p:blipFill>
          <a:blip r:embed="rId3" cstate="print"/>
          <a:stretch>
            <a:fillRect/>
          </a:stretch>
        </p:blipFill>
        <p:spPr>
          <a:xfrm>
            <a:off x="-221013" y="-321698"/>
            <a:ext cx="12807460" cy="8538307"/>
          </a:xfrm>
          <a:prstGeom prst="rect">
            <a:avLst/>
          </a:prstGeom>
        </p:spPr>
      </p:pic>
      <p:sp>
        <p:nvSpPr>
          <p:cNvPr id="6" name="矩形 5">
            <a:extLst>
              <a:ext uri="{FF2B5EF4-FFF2-40B4-BE49-F238E27FC236}">
                <a16:creationId xmlns:a16="http://schemas.microsoft.com/office/drawing/2014/main" id="{02C7D8F7-05D4-40B1-B5DF-F0F3C571902B}"/>
              </a:ext>
            </a:extLst>
          </p:cNvPr>
          <p:cNvSpPr/>
          <p:nvPr/>
        </p:nvSpPr>
        <p:spPr>
          <a:xfrm>
            <a:off x="2517454" y="1199310"/>
            <a:ext cx="6844145" cy="19950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6DDCDFA-F0AF-4B5F-9B27-4272435958AE}"/>
              </a:ext>
            </a:extLst>
          </p:cNvPr>
          <p:cNvSpPr txBox="1"/>
          <p:nvPr/>
        </p:nvSpPr>
        <p:spPr>
          <a:xfrm>
            <a:off x="3547134" y="1453576"/>
            <a:ext cx="4698722" cy="1446550"/>
          </a:xfrm>
          <a:prstGeom prst="rect">
            <a:avLst/>
          </a:prstGeom>
          <a:noFill/>
        </p:spPr>
        <p:txBody>
          <a:bodyPr wrap="none" rtlCol="0">
            <a:spAutoFit/>
          </a:bodyPr>
          <a:lstStyle/>
          <a:p>
            <a:pPr algn="ctr"/>
            <a:r>
              <a:rPr lang="zh-CN" altLang="en-US" sz="8800" dirty="0">
                <a:solidFill>
                  <a:schemeClr val="bg1"/>
                </a:solidFill>
                <a:latin typeface="Arial" panose="020B0604020202020204" pitchFamily="34" charset="0"/>
                <a:ea typeface="微软雅黑" panose="020B0503020204020204" pitchFamily="34" charset="-122"/>
              </a:rPr>
              <a:t>导航系统</a:t>
            </a:r>
          </a:p>
        </p:txBody>
      </p:sp>
      <p:cxnSp>
        <p:nvCxnSpPr>
          <p:cNvPr id="9" name="直接连接符 8">
            <a:extLst>
              <a:ext uri="{FF2B5EF4-FFF2-40B4-BE49-F238E27FC236}">
                <a16:creationId xmlns:a16="http://schemas.microsoft.com/office/drawing/2014/main" id="{A292DFC1-E721-4470-8365-24C2DE7B8694}"/>
              </a:ext>
            </a:extLst>
          </p:cNvPr>
          <p:cNvCxnSpPr/>
          <p:nvPr/>
        </p:nvCxnSpPr>
        <p:spPr>
          <a:xfrm flipH="1">
            <a:off x="8076134" y="274252"/>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E76E4E7-1AFE-47C0-842C-87AE4692ABDF}"/>
              </a:ext>
            </a:extLst>
          </p:cNvPr>
          <p:cNvCxnSpPr/>
          <p:nvPr/>
        </p:nvCxnSpPr>
        <p:spPr>
          <a:xfrm flipH="1">
            <a:off x="9308123" y="0"/>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5B91ECA-A85F-49E7-A95C-3027460C4259}"/>
              </a:ext>
            </a:extLst>
          </p:cNvPr>
          <p:cNvCxnSpPr/>
          <p:nvPr/>
        </p:nvCxnSpPr>
        <p:spPr>
          <a:xfrm flipH="1">
            <a:off x="1065" y="4935415"/>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11B8EE5-C181-414C-997C-1A7A2585C35E}"/>
              </a:ext>
            </a:extLst>
          </p:cNvPr>
          <p:cNvCxnSpPr/>
          <p:nvPr/>
        </p:nvCxnSpPr>
        <p:spPr>
          <a:xfrm flipH="1">
            <a:off x="1233054" y="4661163"/>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054DDF4-C5A7-F999-4D27-D9D7BA3BF22A}"/>
              </a:ext>
            </a:extLst>
          </p:cNvPr>
          <p:cNvSpPr txBox="1"/>
          <p:nvPr/>
        </p:nvSpPr>
        <p:spPr>
          <a:xfrm>
            <a:off x="5361708" y="3530371"/>
            <a:ext cx="4488873"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ea typeface="微软雅黑" panose="020B0503020204020204" pitchFamily="34" charset="-122"/>
              </a:rPr>
              <a:t>——</a:t>
            </a:r>
            <a:r>
              <a:rPr lang="zh-CN" altLang="en-US" b="1" dirty="0">
                <a:solidFill>
                  <a:schemeClr val="bg1"/>
                </a:solidFill>
                <a:latin typeface="Arial" panose="020B0604020202020204" pitchFamily="34" charset="0"/>
                <a:ea typeface="微软雅黑" panose="020B0503020204020204" pitchFamily="34" charset="-122"/>
              </a:rPr>
              <a:t>李建成、陈映松、周通宇、陶奕多</a:t>
            </a:r>
          </a:p>
        </p:txBody>
      </p:sp>
    </p:spTree>
    <p:extLst>
      <p:ext uri="{BB962C8B-B14F-4D97-AF65-F5344CB8AC3E}">
        <p14:creationId xmlns:p14="http://schemas.microsoft.com/office/powerpoint/2010/main" val="18550949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61E2947-3B55-4287-853B-9A4E48F37EB6}"/>
              </a:ext>
            </a:extLst>
          </p:cNvPr>
          <p:cNvSpPr/>
          <p:nvPr/>
        </p:nvSpPr>
        <p:spPr>
          <a:xfrm>
            <a:off x="11109960" y="0"/>
            <a:ext cx="1082040" cy="6858000"/>
          </a:xfrm>
          <a:prstGeom prst="rect">
            <a:avLst/>
          </a:prstGeom>
          <a:solidFill>
            <a:schemeClr val="accent1">
              <a:lumMod val="60000"/>
              <a:lumOff val="4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0D34D75B-F948-40B2-A0E1-9FB063AD1316}"/>
              </a:ext>
            </a:extLst>
          </p:cNvPr>
          <p:cNvCxnSpPr>
            <a:cxnSpLocks/>
          </p:cNvCxnSpPr>
          <p:nvPr/>
        </p:nvCxnSpPr>
        <p:spPr>
          <a:xfrm>
            <a:off x="10621215" y="-1349581"/>
            <a:ext cx="0" cy="38541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F488904-A7F8-4DB0-92C8-BE77A2EF80E6}"/>
              </a:ext>
            </a:extLst>
          </p:cNvPr>
          <p:cNvCxnSpPr>
            <a:cxnSpLocks/>
          </p:cNvCxnSpPr>
          <p:nvPr/>
        </p:nvCxnSpPr>
        <p:spPr>
          <a:xfrm>
            <a:off x="10743135" y="-836667"/>
            <a:ext cx="0" cy="38541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2D807B7-F2F9-4F6F-8A65-1196D50D14D5}"/>
              </a:ext>
            </a:extLst>
          </p:cNvPr>
          <p:cNvCxnSpPr>
            <a:cxnSpLocks/>
          </p:cNvCxnSpPr>
          <p:nvPr/>
        </p:nvCxnSpPr>
        <p:spPr>
          <a:xfrm>
            <a:off x="684735" y="5542709"/>
            <a:ext cx="0" cy="38541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F7D4CD1-B175-447C-B81D-A787A2EF3637}"/>
              </a:ext>
            </a:extLst>
          </p:cNvPr>
          <p:cNvCxnSpPr>
            <a:cxnSpLocks/>
          </p:cNvCxnSpPr>
          <p:nvPr/>
        </p:nvCxnSpPr>
        <p:spPr>
          <a:xfrm>
            <a:off x="837135" y="6057059"/>
            <a:ext cx="0" cy="38541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368C5DD-8A7A-5BF5-1287-3D952306CA51}"/>
              </a:ext>
            </a:extLst>
          </p:cNvPr>
          <p:cNvSpPr txBox="1"/>
          <p:nvPr/>
        </p:nvSpPr>
        <p:spPr>
          <a:xfrm>
            <a:off x="11309396" y="2063412"/>
            <a:ext cx="683168" cy="2554545"/>
          </a:xfrm>
          <a:prstGeom prst="rect">
            <a:avLst/>
          </a:prstGeom>
          <a:noFill/>
        </p:spPr>
        <p:txBody>
          <a:bodyPr wrap="square" rtlCol="0">
            <a:spAutoFit/>
          </a:bodyPr>
          <a:lstStyle/>
          <a:p>
            <a:r>
              <a:rPr lang="zh-CN" altLang="en-US" sz="4000" dirty="0">
                <a:solidFill>
                  <a:schemeClr val="bg1"/>
                </a:solidFill>
                <a:latin typeface="Arial" panose="020B0604020202020204" pitchFamily="34" charset="0"/>
                <a:ea typeface="微软雅黑" panose="020B0503020204020204" pitchFamily="34" charset="-122"/>
              </a:rPr>
              <a:t>模拟车流</a:t>
            </a:r>
          </a:p>
        </p:txBody>
      </p:sp>
      <p:pic>
        <p:nvPicPr>
          <p:cNvPr id="3074" name="图片 1">
            <a:extLst>
              <a:ext uri="{FF2B5EF4-FFF2-40B4-BE49-F238E27FC236}">
                <a16:creationId xmlns:a16="http://schemas.microsoft.com/office/drawing/2014/main" id="{22AB1B0B-FC64-4B9B-8096-FDA8B79A2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4313"/>
          <a:stretch>
            <a:fillRect/>
          </a:stretch>
        </p:blipFill>
        <p:spPr bwMode="auto">
          <a:xfrm>
            <a:off x="1340764" y="267886"/>
            <a:ext cx="8379517" cy="164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0FBA968-4C06-0B1C-93CF-3173B979ED00}"/>
              </a:ext>
            </a:extLst>
          </p:cNvPr>
          <p:cNvSpPr txBox="1"/>
          <p:nvPr/>
        </p:nvSpPr>
        <p:spPr>
          <a:xfrm>
            <a:off x="1051559" y="4171853"/>
            <a:ext cx="9340471" cy="1938992"/>
          </a:xfrm>
          <a:prstGeom prst="rect">
            <a:avLst/>
          </a:prstGeom>
          <a:noFill/>
        </p:spPr>
        <p:txBody>
          <a:bodyPr wrap="square" rtlCol="0">
            <a:spAutoFit/>
          </a:bodyPr>
          <a:lstStyle/>
          <a:p>
            <a:r>
              <a:rPr lang="zh-CN" altLang="en-US" sz="2400" dirty="0">
                <a:latin typeface="Arial" panose="020B0604020202020204" pitchFamily="34" charset="0"/>
                <a:ea typeface="微软雅黑" panose="020B0503020204020204" pitchFamily="34" charset="-122"/>
              </a:rPr>
              <a:t>       要实现模拟车流功能，需要在边类中添加上车容量、计算通过时间等信息，并且为了区分出车流量即拥挤程度的不同，需要通过颜色在绘图时进行区分。</a:t>
            </a:r>
            <a:endParaRPr lang="en-US" altLang="zh-CN" sz="2400" dirty="0">
              <a:latin typeface="Arial" panose="020B0604020202020204" pitchFamily="34" charset="0"/>
              <a:ea typeface="微软雅黑" panose="020B0503020204020204" pitchFamily="34" charset="-122"/>
            </a:endParaRPr>
          </a:p>
          <a:p>
            <a:r>
              <a:rPr lang="en-US" altLang="zh-CN" sz="2400" dirty="0">
                <a:latin typeface="Arial" panose="020B0604020202020204" pitchFamily="34" charset="0"/>
                <a:ea typeface="微软雅黑" panose="020B0503020204020204" pitchFamily="34" charset="-122"/>
              </a:rPr>
              <a:t>       </a:t>
            </a:r>
            <a:r>
              <a:rPr lang="zh-CN" altLang="en-US" sz="2400" dirty="0">
                <a:latin typeface="Arial" panose="020B0604020202020204" pitchFamily="34" charset="0"/>
                <a:ea typeface="微软雅黑" panose="020B0503020204020204" pitchFamily="34" charset="-122"/>
              </a:rPr>
              <a:t>在设计中，该部分算法应该与无车流最短路径类似，区别在于该算法通过计算时间进行最快路径计算。</a:t>
            </a:r>
          </a:p>
        </p:txBody>
      </p:sp>
      <p:pic>
        <p:nvPicPr>
          <p:cNvPr id="4" name="图片 1">
            <a:extLst>
              <a:ext uri="{FF2B5EF4-FFF2-40B4-BE49-F238E27FC236}">
                <a16:creationId xmlns:a16="http://schemas.microsoft.com/office/drawing/2014/main" id="{A2AEC605-46AB-B8F6-DA82-FE141374F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4364"/>
          <a:stretch>
            <a:fillRect/>
          </a:stretch>
        </p:blipFill>
        <p:spPr bwMode="auto">
          <a:xfrm>
            <a:off x="1784386" y="2027484"/>
            <a:ext cx="7248434" cy="198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347825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C85DE3A-5664-457F-9682-E4C9BEAAEA4D}"/>
              </a:ext>
            </a:extLst>
          </p:cNvPr>
          <p:cNvPicPr>
            <a:picLocks noChangeAspect="1"/>
          </p:cNvPicPr>
          <p:nvPr/>
        </p:nvPicPr>
        <p:blipFill>
          <a:blip r:embed="rId3" cstate="print"/>
          <a:stretch>
            <a:fillRect/>
          </a:stretch>
        </p:blipFill>
        <p:spPr>
          <a:xfrm>
            <a:off x="9331" y="3462508"/>
            <a:ext cx="12192000" cy="3395492"/>
          </a:xfrm>
          <a:prstGeom prst="rect">
            <a:avLst/>
          </a:prstGeom>
        </p:spPr>
      </p:pic>
      <p:sp>
        <p:nvSpPr>
          <p:cNvPr id="18" name="矩形 17">
            <a:extLst>
              <a:ext uri="{FF2B5EF4-FFF2-40B4-BE49-F238E27FC236}">
                <a16:creationId xmlns:a16="http://schemas.microsoft.com/office/drawing/2014/main" id="{6B66B02B-CA13-4ED7-9286-E53057F59C1C}"/>
              </a:ext>
            </a:extLst>
          </p:cNvPr>
          <p:cNvSpPr/>
          <p:nvPr/>
        </p:nvSpPr>
        <p:spPr>
          <a:xfrm>
            <a:off x="7399866" y="777202"/>
            <a:ext cx="3767665" cy="4599997"/>
          </a:xfrm>
          <a:prstGeom prst="rect">
            <a:avLst/>
          </a:prstGeom>
          <a:solidFill>
            <a:srgbClr val="4E99BE"/>
          </a:solidFill>
          <a:ln w="38100">
            <a:solidFill>
              <a:srgbClr val="4E99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E373A33-4A44-4DBF-9345-E0F6888E9CCD}"/>
              </a:ext>
            </a:extLst>
          </p:cNvPr>
          <p:cNvSpPr txBox="1"/>
          <p:nvPr/>
        </p:nvSpPr>
        <p:spPr>
          <a:xfrm>
            <a:off x="8644321" y="1190283"/>
            <a:ext cx="2153154" cy="2215991"/>
          </a:xfrm>
          <a:prstGeom prst="rect">
            <a:avLst/>
          </a:prstGeom>
          <a:noFill/>
        </p:spPr>
        <p:txBody>
          <a:bodyPr wrap="none" rtlCol="0">
            <a:spAutoFit/>
          </a:bodyPr>
          <a:lstStyle/>
          <a:p>
            <a:r>
              <a:rPr lang="en-US" altLang="zh-CN" sz="13800" dirty="0">
                <a:solidFill>
                  <a:schemeClr val="bg1"/>
                </a:solidFill>
                <a:latin typeface="Arial" panose="020B0604020202020204" pitchFamily="34" charset="0"/>
                <a:ea typeface="微软雅黑" panose="020B0503020204020204" pitchFamily="34" charset="-122"/>
              </a:rPr>
              <a:t>03</a:t>
            </a:r>
            <a:endParaRPr lang="zh-CN" altLang="en-US" sz="13800" dirty="0">
              <a:solidFill>
                <a:schemeClr val="bg1"/>
              </a:solidFill>
              <a:latin typeface="Arial" panose="020B0604020202020204" pitchFamily="34" charset="0"/>
              <a:ea typeface="微软雅黑" panose="020B0503020204020204" pitchFamily="34" charset="-122"/>
            </a:endParaRPr>
          </a:p>
        </p:txBody>
      </p:sp>
      <p:sp>
        <p:nvSpPr>
          <p:cNvPr id="36" name="矩形 35">
            <a:extLst>
              <a:ext uri="{FF2B5EF4-FFF2-40B4-BE49-F238E27FC236}">
                <a16:creationId xmlns:a16="http://schemas.microsoft.com/office/drawing/2014/main" id="{BDE8C4B3-9ABF-4C53-A5DC-1EB7E6BFFD79}"/>
              </a:ext>
            </a:extLst>
          </p:cNvPr>
          <p:cNvSpPr/>
          <p:nvPr/>
        </p:nvSpPr>
        <p:spPr>
          <a:xfrm>
            <a:off x="7990139" y="3716130"/>
            <a:ext cx="2913134" cy="584775"/>
          </a:xfrm>
          <a:prstGeom prst="rect">
            <a:avLst/>
          </a:prstGeom>
        </p:spPr>
        <p:txBody>
          <a:bodyPr wrap="square">
            <a:spAutoFit/>
          </a:bodyPr>
          <a:lstStyle/>
          <a:p>
            <a:pPr algn="r"/>
            <a:r>
              <a:rPr lang="zh-CN" altLang="en-US" sz="3200" dirty="0">
                <a:solidFill>
                  <a:schemeClr val="bg1"/>
                </a:solidFill>
                <a:latin typeface="Arial" panose="020B0604020202020204" pitchFamily="34" charset="0"/>
                <a:ea typeface="微软雅黑" panose="020B0503020204020204" pitchFamily="34" charset="-122"/>
              </a:rPr>
              <a:t>具体实现</a:t>
            </a:r>
            <a:r>
              <a:rPr lang="en-US" altLang="zh-CN" sz="3200" dirty="0">
                <a:solidFill>
                  <a:schemeClr val="bg1"/>
                </a:solidFill>
                <a:latin typeface="Arial" panose="020B0604020202020204" pitchFamily="34" charset="0"/>
                <a:ea typeface="微软雅黑" panose="020B0503020204020204" pitchFamily="34" charset="-122"/>
              </a:rPr>
              <a:t>(</a:t>
            </a:r>
            <a:r>
              <a:rPr lang="zh-CN" altLang="en-US" sz="3200" dirty="0">
                <a:solidFill>
                  <a:schemeClr val="bg1"/>
                </a:solidFill>
                <a:latin typeface="Arial" panose="020B0604020202020204" pitchFamily="34" charset="0"/>
                <a:ea typeface="微软雅黑" panose="020B0503020204020204" pitchFamily="34" charset="-122"/>
              </a:rPr>
              <a:t>后端</a:t>
            </a:r>
            <a:r>
              <a:rPr lang="en-US" altLang="zh-CN" sz="3200" dirty="0">
                <a:solidFill>
                  <a:schemeClr val="bg1"/>
                </a:solidFill>
                <a:latin typeface="Arial" panose="020B0604020202020204" pitchFamily="34" charset="0"/>
                <a:ea typeface="微软雅黑" panose="020B0503020204020204" pitchFamily="34" charset="-122"/>
              </a:rPr>
              <a:t>)</a:t>
            </a:r>
            <a:endParaRPr lang="zh-CN" altLang="en-US" sz="3200" dirty="0">
              <a:solidFill>
                <a:schemeClr val="bg1"/>
              </a:solidFill>
              <a:latin typeface="Arial" panose="020B0604020202020204" pitchFamily="34" charset="0"/>
              <a:ea typeface="微软雅黑" panose="020B0503020204020204" pitchFamily="34" charset="-122"/>
            </a:endParaRPr>
          </a:p>
        </p:txBody>
      </p:sp>
      <p:sp>
        <p:nvSpPr>
          <p:cNvPr id="37" name="矩形 36">
            <a:extLst>
              <a:ext uri="{FF2B5EF4-FFF2-40B4-BE49-F238E27FC236}">
                <a16:creationId xmlns:a16="http://schemas.microsoft.com/office/drawing/2014/main" id="{9C26FF71-FCE0-4C60-A206-5C06D36CB321}"/>
              </a:ext>
            </a:extLst>
          </p:cNvPr>
          <p:cNvSpPr/>
          <p:nvPr/>
        </p:nvSpPr>
        <p:spPr>
          <a:xfrm flipV="1">
            <a:off x="8644321" y="3404585"/>
            <a:ext cx="1926027" cy="4571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42233F2-0B09-4E25-93D4-E068F51902EF}"/>
              </a:ext>
            </a:extLst>
          </p:cNvPr>
          <p:cNvSpPr/>
          <p:nvPr/>
        </p:nvSpPr>
        <p:spPr>
          <a:xfrm>
            <a:off x="7727504" y="701824"/>
            <a:ext cx="248096" cy="16087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576355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5" grpId="0"/>
      <p:bldP spid="36" grpId="0"/>
      <p:bldP spid="37"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6903619" cy="6858000"/>
          </a:xfrm>
          <a:prstGeom prst="rect">
            <a:avLst/>
          </a:prstGeom>
        </p:spPr>
      </p:pic>
      <p:sp>
        <p:nvSpPr>
          <p:cNvPr id="12" name="矩形 11">
            <a:extLst>
              <a:ext uri="{FF2B5EF4-FFF2-40B4-BE49-F238E27FC236}">
                <a16:creationId xmlns:a16="http://schemas.microsoft.com/office/drawing/2014/main" id="{0878F175-B726-4AF0-B4A5-CC13843DAEC4}"/>
              </a:ext>
            </a:extLst>
          </p:cNvPr>
          <p:cNvSpPr/>
          <p:nvPr/>
        </p:nvSpPr>
        <p:spPr>
          <a:xfrm>
            <a:off x="645390" y="284317"/>
            <a:ext cx="5139748" cy="830997"/>
          </a:xfrm>
          <a:prstGeom prst="rect">
            <a:avLst/>
          </a:prstGeom>
        </p:spPr>
        <p:txBody>
          <a:bodyPr wrap="square">
            <a:spAutoFit/>
          </a:bodyPr>
          <a:lstStyle/>
          <a:p>
            <a:r>
              <a:rPr lang="en-US" altLang="zh-CN" sz="4800" dirty="0" err="1">
                <a:latin typeface="Arial" panose="020B0604020202020204" pitchFamily="34" charset="0"/>
                <a:ea typeface="微软雅黑" panose="020B0503020204020204" pitchFamily="34" charset="-122"/>
              </a:rPr>
              <a:t>NewGraph</a:t>
            </a:r>
            <a:r>
              <a:rPr lang="zh-CN" altLang="en-US" sz="4800" dirty="0">
                <a:latin typeface="Arial" panose="020B0604020202020204" pitchFamily="34" charset="0"/>
                <a:ea typeface="微软雅黑" panose="020B0503020204020204" pitchFamily="34" charset="-122"/>
              </a:rPr>
              <a:t>函数</a:t>
            </a:r>
          </a:p>
        </p:txBody>
      </p: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669273" y="5412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2901262" y="5138727"/>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8FB0EA2-5CA5-DAEE-9531-D22AE9685A0F}"/>
              </a:ext>
            </a:extLst>
          </p:cNvPr>
          <p:cNvSpPr txBox="1"/>
          <p:nvPr/>
        </p:nvSpPr>
        <p:spPr>
          <a:xfrm>
            <a:off x="645390" y="1516762"/>
            <a:ext cx="6107835" cy="452431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rPr>
              <a:t>概要：</a:t>
            </a:r>
            <a:endParaRPr lang="en-US" altLang="zh-CN" sz="2400" b="1"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先生成所有点</a:t>
            </a:r>
            <a:endParaRPr lang="en-US" altLang="zh-CN" sz="2400"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再在所有点中连边</a:t>
            </a:r>
            <a:endParaRPr lang="en-US" altLang="zh-CN" sz="2400" dirty="0">
              <a:latin typeface="Arial" panose="020B0604020202020204" pitchFamily="34" charset="0"/>
              <a:ea typeface="微软雅黑" panose="020B0503020204020204" pitchFamily="34" charset="-122"/>
            </a:endParaRPr>
          </a:p>
          <a:p>
            <a:r>
              <a:rPr lang="zh-CN" altLang="en-US" sz="2400" b="1" dirty="0">
                <a:latin typeface="Arial" panose="020B0604020202020204" pitchFamily="34" charset="0"/>
                <a:ea typeface="微软雅黑" panose="020B0503020204020204" pitchFamily="34" charset="-122"/>
              </a:rPr>
              <a:t>关键</a:t>
            </a:r>
            <a:r>
              <a:rPr lang="en-US" altLang="zh-CN" sz="2400" b="1" dirty="0">
                <a:latin typeface="Arial" panose="020B0604020202020204" pitchFamily="34" charset="0"/>
                <a:ea typeface="微软雅黑" panose="020B0503020204020204" pitchFamily="34" charset="-122"/>
              </a:rPr>
              <a:t>:</a:t>
            </a:r>
          </a:p>
          <a:p>
            <a:r>
              <a:rPr lang="zh-CN" altLang="en-US" sz="2400" dirty="0">
                <a:latin typeface="Arial" panose="020B0604020202020204" pitchFamily="34" charset="0"/>
                <a:ea typeface="微软雅黑" panose="020B0503020204020204" pitchFamily="34" charset="-122"/>
              </a:rPr>
              <a:t>参考现实情况</a:t>
            </a:r>
            <a:r>
              <a:rPr lang="en-US" altLang="zh-CN" sz="2400" dirty="0">
                <a:latin typeface="Arial" panose="020B0604020202020204" pitchFamily="34" charset="0"/>
                <a:ea typeface="微软雅黑" panose="020B0503020204020204" pitchFamily="34" charset="-122"/>
              </a:rPr>
              <a:t>——</a:t>
            </a:r>
            <a:r>
              <a:rPr lang="zh-CN" altLang="en-US" sz="2400" dirty="0">
                <a:latin typeface="Arial" panose="020B0604020202020204" pitchFamily="34" charset="0"/>
                <a:ea typeface="微软雅黑" panose="020B0503020204020204" pitchFamily="34" charset="-122"/>
              </a:rPr>
              <a:t>设置中心点</a:t>
            </a:r>
            <a:endParaRPr lang="en-US" altLang="zh-CN" sz="2400"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从中心点发散大部分的边（</a:t>
            </a:r>
            <a:r>
              <a:rPr lang="en-US" altLang="zh-CN" sz="2400" dirty="0" err="1">
                <a:latin typeface="Arial" panose="020B0604020202020204" pitchFamily="34" charset="0"/>
                <a:ea typeface="微软雅黑" panose="020B0503020204020204" pitchFamily="34" charset="-122"/>
              </a:rPr>
              <a:t>eg</a:t>
            </a:r>
            <a:r>
              <a:rPr lang="zh-CN" altLang="en-US" sz="2400" dirty="0">
                <a:latin typeface="Arial" panose="020B0604020202020204" pitchFamily="34" charset="0"/>
                <a:ea typeface="微软雅黑" panose="020B0503020204020204" pitchFamily="34" charset="-122"/>
              </a:rPr>
              <a:t>：</a:t>
            </a:r>
            <a:r>
              <a:rPr lang="en-US" altLang="zh-CN" sz="2400" dirty="0">
                <a:latin typeface="Arial" panose="020B0604020202020204" pitchFamily="34" charset="0"/>
                <a:ea typeface="微软雅黑" panose="020B0503020204020204" pitchFamily="34" charset="-122"/>
              </a:rPr>
              <a:t>80%</a:t>
            </a:r>
            <a:r>
              <a:rPr lang="zh-CN" altLang="en-US" sz="2400" dirty="0">
                <a:latin typeface="Arial" panose="020B0604020202020204" pitchFamily="34" charset="0"/>
                <a:ea typeface="微软雅黑" panose="020B0503020204020204" pitchFamily="34" charset="-122"/>
              </a:rPr>
              <a:t>）</a:t>
            </a:r>
            <a:endParaRPr lang="en-US" altLang="zh-CN" sz="2400"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其余点之间随机连边</a:t>
            </a:r>
            <a:endParaRPr lang="en-US" altLang="zh-CN" sz="2400"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限制边的最大长度</a:t>
            </a:r>
            <a:endParaRPr lang="en-US" altLang="zh-CN" sz="2400" dirty="0">
              <a:latin typeface="Arial" panose="020B0604020202020204" pitchFamily="34" charset="0"/>
              <a:ea typeface="微软雅黑" panose="020B0503020204020204" pitchFamily="34" charset="-122"/>
            </a:endParaRPr>
          </a:p>
          <a:p>
            <a:endParaRPr lang="en-US" altLang="zh-CN" sz="2400" dirty="0">
              <a:latin typeface="Arial" panose="020B0604020202020204" pitchFamily="34" charset="0"/>
              <a:ea typeface="微软雅黑" panose="020B0503020204020204" pitchFamily="34" charset="-122"/>
            </a:endParaRPr>
          </a:p>
          <a:p>
            <a:r>
              <a:rPr lang="zh-CN" altLang="en-US" sz="2400" b="1" dirty="0">
                <a:latin typeface="Arial" panose="020B0604020202020204" pitchFamily="34" charset="0"/>
                <a:ea typeface="微软雅黑" panose="020B0503020204020204" pitchFamily="34" charset="-122"/>
              </a:rPr>
              <a:t>注意：</a:t>
            </a:r>
            <a:endParaRPr lang="en-US" altLang="zh-CN" sz="2400" b="1"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点，边是否出现重叠</a:t>
            </a:r>
            <a:endParaRPr lang="en-US" altLang="zh-CN" sz="2400"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最终要保持图的连通性</a:t>
            </a:r>
          </a:p>
        </p:txBody>
      </p:sp>
      <p:pic>
        <p:nvPicPr>
          <p:cNvPr id="8" name="图片 7">
            <a:extLst>
              <a:ext uri="{FF2B5EF4-FFF2-40B4-BE49-F238E27FC236}">
                <a16:creationId xmlns:a16="http://schemas.microsoft.com/office/drawing/2014/main" id="{486D4351-1163-46AA-220E-A00599F592BC}"/>
              </a:ext>
            </a:extLst>
          </p:cNvPr>
          <p:cNvPicPr>
            <a:picLocks noChangeAspect="1"/>
          </p:cNvPicPr>
          <p:nvPr/>
        </p:nvPicPr>
        <p:blipFill>
          <a:blip r:embed="rId4"/>
          <a:stretch>
            <a:fillRect/>
          </a:stretch>
        </p:blipFill>
        <p:spPr>
          <a:xfrm>
            <a:off x="7927502" y="107196"/>
            <a:ext cx="3206119" cy="6643608"/>
          </a:xfrm>
          <a:prstGeom prst="rect">
            <a:avLst/>
          </a:prstGeom>
        </p:spPr>
      </p:pic>
    </p:spTree>
    <p:extLst>
      <p:ext uri="{BB962C8B-B14F-4D97-AF65-F5344CB8AC3E}">
        <p14:creationId xmlns:p14="http://schemas.microsoft.com/office/powerpoint/2010/main" val="321565991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7777109" cy="6858000"/>
          </a:xfrm>
          <a:prstGeom prst="rect">
            <a:avLst/>
          </a:prstGeom>
        </p:spPr>
      </p:pic>
      <p:sp>
        <p:nvSpPr>
          <p:cNvPr id="12" name="矩形 11">
            <a:extLst>
              <a:ext uri="{FF2B5EF4-FFF2-40B4-BE49-F238E27FC236}">
                <a16:creationId xmlns:a16="http://schemas.microsoft.com/office/drawing/2014/main" id="{0878F175-B726-4AF0-B4A5-CC13843DAEC4}"/>
              </a:ext>
            </a:extLst>
          </p:cNvPr>
          <p:cNvSpPr/>
          <p:nvPr/>
        </p:nvSpPr>
        <p:spPr>
          <a:xfrm>
            <a:off x="645390" y="284317"/>
            <a:ext cx="5139748" cy="830997"/>
          </a:xfrm>
          <a:prstGeom prst="rect">
            <a:avLst/>
          </a:prstGeom>
        </p:spPr>
        <p:txBody>
          <a:bodyPr wrap="square">
            <a:spAutoFit/>
          </a:bodyPr>
          <a:lstStyle/>
          <a:p>
            <a:r>
              <a:rPr lang="en-US" altLang="zh-CN" sz="4800" dirty="0">
                <a:latin typeface="Arial" panose="020B0604020202020204" pitchFamily="34" charset="0"/>
                <a:ea typeface="微软雅黑" panose="020B0503020204020204" pitchFamily="34" charset="-122"/>
              </a:rPr>
              <a:t>lessen</a:t>
            </a:r>
            <a:r>
              <a:rPr lang="zh-CN" altLang="en-US" sz="4800" dirty="0">
                <a:latin typeface="Arial" panose="020B0604020202020204" pitchFamily="34" charset="0"/>
                <a:ea typeface="微软雅黑" panose="020B0503020204020204" pitchFamily="34" charset="-122"/>
              </a:rPr>
              <a:t>函数</a:t>
            </a:r>
          </a:p>
        </p:txBody>
      </p: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669273" y="5412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2901262" y="5138727"/>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E365A392-AF71-FFCF-9077-BE0389A80E6B}"/>
              </a:ext>
            </a:extLst>
          </p:cNvPr>
          <p:cNvSpPr txBox="1"/>
          <p:nvPr/>
        </p:nvSpPr>
        <p:spPr>
          <a:xfrm>
            <a:off x="645390" y="1516762"/>
            <a:ext cx="6576504" cy="452431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rPr>
              <a:t>概要：</a:t>
            </a:r>
            <a:endParaRPr lang="en-US" altLang="zh-CN" sz="2400" b="1"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分</a:t>
            </a:r>
            <a:r>
              <a:rPr lang="en-US" altLang="zh-CN" sz="2400" dirty="0">
                <a:latin typeface="Arial" panose="020B0604020202020204" pitchFamily="34" charset="0"/>
                <a:ea typeface="微软雅黑" panose="020B0503020204020204" pitchFamily="34" charset="-122"/>
              </a:rPr>
              <a:t>4</a:t>
            </a:r>
            <a:r>
              <a:rPr lang="zh-CN" altLang="en-US" sz="2400" dirty="0">
                <a:latin typeface="Arial" panose="020B0604020202020204" pitchFamily="34" charset="0"/>
                <a:ea typeface="微软雅黑" panose="020B0503020204020204" pitchFamily="34" charset="-122"/>
              </a:rPr>
              <a:t>个子图</a:t>
            </a:r>
            <a:endParaRPr lang="en-US" altLang="zh-CN" sz="2400" b="1"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子图中划分主窗口为小分区（</a:t>
            </a:r>
            <a:r>
              <a:rPr lang="en-US" altLang="zh-CN" sz="2400" dirty="0">
                <a:latin typeface="Arial" panose="020B0604020202020204" pitchFamily="34" charset="0"/>
                <a:ea typeface="微软雅黑" panose="020B0503020204020204" pitchFamily="34" charset="-122"/>
              </a:rPr>
              <a:t>8*8~64*64</a:t>
            </a:r>
            <a:r>
              <a:rPr lang="zh-CN" altLang="en-US" sz="2400" dirty="0">
                <a:latin typeface="Arial" panose="020B0604020202020204" pitchFamily="34" charset="0"/>
                <a:ea typeface="微软雅黑" panose="020B0503020204020204" pitchFamily="34" charset="-122"/>
              </a:rPr>
              <a:t>）</a:t>
            </a:r>
            <a:endParaRPr lang="en-US" altLang="zh-CN" sz="2400"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选择出每个分区的代表点</a:t>
            </a:r>
            <a:endParaRPr lang="en-US" altLang="zh-CN" sz="2400"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判断分区内点是否“密集”</a:t>
            </a:r>
            <a:endParaRPr lang="en-US" altLang="zh-CN" sz="2400"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足够“密集”则选用代表点进行连边来达到缩放功能</a:t>
            </a:r>
            <a:endParaRPr lang="en-US" altLang="zh-CN" sz="2400" dirty="0">
              <a:latin typeface="Arial" panose="020B0604020202020204" pitchFamily="34" charset="0"/>
              <a:ea typeface="微软雅黑" panose="020B0503020204020204" pitchFamily="34" charset="-122"/>
            </a:endParaRPr>
          </a:p>
          <a:p>
            <a:endParaRPr lang="en-US" altLang="zh-CN" sz="2400" dirty="0">
              <a:latin typeface="Arial" panose="020B0604020202020204" pitchFamily="34" charset="0"/>
              <a:ea typeface="微软雅黑" panose="020B0503020204020204" pitchFamily="34" charset="-122"/>
            </a:endParaRPr>
          </a:p>
          <a:p>
            <a:r>
              <a:rPr lang="zh-CN" altLang="en-US" sz="2400" b="1" dirty="0">
                <a:latin typeface="Arial" panose="020B0604020202020204" pitchFamily="34" charset="0"/>
                <a:ea typeface="微软雅黑" panose="020B0503020204020204" pitchFamily="34" charset="-122"/>
              </a:rPr>
              <a:t>注意：</a:t>
            </a:r>
            <a:endParaRPr lang="en-US" altLang="zh-CN" sz="2400" b="1"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分区内没有点或点过少时也不需要使用代表点（原模原样，大作业要求如此）</a:t>
            </a:r>
            <a:endParaRPr lang="en-US" altLang="zh-CN" sz="2400" dirty="0">
              <a:latin typeface="Arial" panose="020B0604020202020204" pitchFamily="34" charset="0"/>
              <a:ea typeface="微软雅黑" panose="020B0503020204020204" pitchFamily="34" charset="-122"/>
            </a:endParaRPr>
          </a:p>
          <a:p>
            <a:r>
              <a:rPr lang="zh-CN" altLang="en-US" sz="2400" dirty="0">
                <a:latin typeface="Arial" panose="020B0604020202020204" pitchFamily="34" charset="0"/>
                <a:ea typeface="微软雅黑" panose="020B0503020204020204" pitchFamily="34" charset="-122"/>
              </a:rPr>
              <a:t>分区内发射出去的点都用代表点连接</a:t>
            </a:r>
          </a:p>
        </p:txBody>
      </p:sp>
      <p:pic>
        <p:nvPicPr>
          <p:cNvPr id="5" name="图片 4">
            <a:extLst>
              <a:ext uri="{FF2B5EF4-FFF2-40B4-BE49-F238E27FC236}">
                <a16:creationId xmlns:a16="http://schemas.microsoft.com/office/drawing/2014/main" id="{018B1C10-32FB-EC97-245B-067C50CECB35}"/>
              </a:ext>
            </a:extLst>
          </p:cNvPr>
          <p:cNvPicPr>
            <a:picLocks noChangeAspect="1"/>
          </p:cNvPicPr>
          <p:nvPr/>
        </p:nvPicPr>
        <p:blipFill>
          <a:blip r:embed="rId4"/>
          <a:stretch>
            <a:fillRect/>
          </a:stretch>
        </p:blipFill>
        <p:spPr>
          <a:xfrm>
            <a:off x="7848596" y="524881"/>
            <a:ext cx="3698014" cy="5808238"/>
          </a:xfrm>
          <a:prstGeom prst="rect">
            <a:avLst/>
          </a:prstGeom>
        </p:spPr>
      </p:pic>
    </p:spTree>
    <p:extLst>
      <p:ext uri="{BB962C8B-B14F-4D97-AF65-F5344CB8AC3E}">
        <p14:creationId xmlns:p14="http://schemas.microsoft.com/office/powerpoint/2010/main" val="35583386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6903619" cy="6858000"/>
          </a:xfrm>
          <a:prstGeom prst="rect">
            <a:avLst/>
          </a:prstGeom>
        </p:spPr>
      </p:pic>
      <p:sp>
        <p:nvSpPr>
          <p:cNvPr id="12" name="矩形 11">
            <a:extLst>
              <a:ext uri="{FF2B5EF4-FFF2-40B4-BE49-F238E27FC236}">
                <a16:creationId xmlns:a16="http://schemas.microsoft.com/office/drawing/2014/main" id="{0878F175-B726-4AF0-B4A5-CC13843DAEC4}"/>
              </a:ext>
            </a:extLst>
          </p:cNvPr>
          <p:cNvSpPr/>
          <p:nvPr/>
        </p:nvSpPr>
        <p:spPr>
          <a:xfrm>
            <a:off x="645390" y="284317"/>
            <a:ext cx="5139748" cy="830997"/>
          </a:xfrm>
          <a:prstGeom prst="rect">
            <a:avLst/>
          </a:prstGeom>
        </p:spPr>
        <p:txBody>
          <a:bodyPr wrap="square">
            <a:spAutoFit/>
          </a:bodyPr>
          <a:lstStyle/>
          <a:p>
            <a:r>
              <a:rPr lang="en-US" altLang="zh-CN" sz="4800" dirty="0" err="1">
                <a:latin typeface="Arial" panose="020B0604020202020204" pitchFamily="34" charset="0"/>
                <a:ea typeface="微软雅黑" panose="020B0503020204020204" pitchFamily="34" charset="-122"/>
              </a:rPr>
              <a:t>FindNearest</a:t>
            </a:r>
            <a:r>
              <a:rPr lang="zh-CN" altLang="en-US" sz="4800" dirty="0">
                <a:latin typeface="Arial" panose="020B0604020202020204" pitchFamily="34" charset="0"/>
                <a:ea typeface="微软雅黑" panose="020B0503020204020204" pitchFamily="34" charset="-122"/>
              </a:rPr>
              <a:t>函数</a:t>
            </a:r>
          </a:p>
        </p:txBody>
      </p: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669273" y="5412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2901262" y="5138727"/>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8FB0EA2-5CA5-DAEE-9531-D22AE9685A0F}"/>
              </a:ext>
            </a:extLst>
          </p:cNvPr>
          <p:cNvSpPr txBox="1"/>
          <p:nvPr/>
        </p:nvSpPr>
        <p:spPr>
          <a:xfrm>
            <a:off x="645390" y="1516762"/>
            <a:ext cx="6107835" cy="2308324"/>
          </a:xfrm>
          <a:prstGeom prst="rect">
            <a:avLst/>
          </a:prstGeom>
          <a:noFill/>
        </p:spPr>
        <p:txBody>
          <a:bodyPr wrap="square" rtlCol="0">
            <a:spAutoFit/>
          </a:bodyPr>
          <a:lstStyle/>
          <a:p>
            <a:r>
              <a:rPr lang="zh-CN" altLang="en-US" sz="2400" b="1" dirty="0">
                <a:latin typeface="+mn-ea"/>
              </a:rPr>
              <a:t>概要：计算源点和其他点的距离，取出前</a:t>
            </a:r>
            <a:r>
              <a:rPr lang="en-US" altLang="zh-CN" sz="2400" b="1" dirty="0">
                <a:latin typeface="+mn-ea"/>
              </a:rPr>
              <a:t>100</a:t>
            </a:r>
            <a:r>
              <a:rPr lang="zh-CN" altLang="en-US" sz="2400" b="1" dirty="0">
                <a:latin typeface="+mn-ea"/>
              </a:rPr>
              <a:t>个点</a:t>
            </a:r>
            <a:endParaRPr lang="en-US" altLang="zh-CN" sz="2400" b="1" dirty="0">
              <a:latin typeface="+mn-ea"/>
            </a:endParaRPr>
          </a:p>
          <a:p>
            <a:endParaRPr lang="en-US" altLang="zh-CN" sz="2400" dirty="0">
              <a:latin typeface="+mn-ea"/>
            </a:endParaRPr>
          </a:p>
          <a:p>
            <a:r>
              <a:rPr lang="zh-CN" altLang="en-US" sz="2400" b="1" dirty="0">
                <a:latin typeface="+mn-ea"/>
              </a:rPr>
              <a:t>注意：用优先队列维护前</a:t>
            </a:r>
            <a:r>
              <a:rPr lang="en-US" altLang="zh-CN" sz="2400" b="1" dirty="0">
                <a:latin typeface="+mn-ea"/>
              </a:rPr>
              <a:t>100</a:t>
            </a:r>
            <a:r>
              <a:rPr lang="zh-CN" altLang="en-US" sz="2400" b="1" dirty="0">
                <a:latin typeface="+mn-ea"/>
              </a:rPr>
              <a:t>个点，优化时间复杂度</a:t>
            </a:r>
            <a:endParaRPr lang="en-US" altLang="zh-CN" sz="2400" b="1" dirty="0">
              <a:latin typeface="+mn-ea"/>
            </a:endParaRPr>
          </a:p>
          <a:p>
            <a:endParaRPr lang="en-US" altLang="zh-CN" sz="2400" b="1" dirty="0">
              <a:latin typeface="+mn-ea"/>
            </a:endParaRPr>
          </a:p>
        </p:txBody>
      </p:sp>
      <p:pic>
        <p:nvPicPr>
          <p:cNvPr id="5" name="图片 4">
            <a:extLst>
              <a:ext uri="{FF2B5EF4-FFF2-40B4-BE49-F238E27FC236}">
                <a16:creationId xmlns:a16="http://schemas.microsoft.com/office/drawing/2014/main" id="{54429EA7-54F6-DA78-C58D-B34E3A3A8EE9}"/>
              </a:ext>
            </a:extLst>
          </p:cNvPr>
          <p:cNvPicPr>
            <a:picLocks noChangeAspect="1"/>
          </p:cNvPicPr>
          <p:nvPr/>
        </p:nvPicPr>
        <p:blipFill>
          <a:blip r:embed="rId4"/>
          <a:stretch>
            <a:fillRect/>
          </a:stretch>
        </p:blipFill>
        <p:spPr>
          <a:xfrm>
            <a:off x="7817000" y="699815"/>
            <a:ext cx="3577876" cy="5246019"/>
          </a:xfrm>
          <a:prstGeom prst="rect">
            <a:avLst/>
          </a:prstGeom>
        </p:spPr>
      </p:pic>
    </p:spTree>
    <p:extLst>
      <p:ext uri="{BB962C8B-B14F-4D97-AF65-F5344CB8AC3E}">
        <p14:creationId xmlns:p14="http://schemas.microsoft.com/office/powerpoint/2010/main" val="98362072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6903619" cy="6858000"/>
          </a:xfrm>
          <a:prstGeom prst="rect">
            <a:avLst/>
          </a:prstGeom>
        </p:spPr>
      </p:pic>
      <p:sp>
        <p:nvSpPr>
          <p:cNvPr id="12" name="矩形 11">
            <a:extLst>
              <a:ext uri="{FF2B5EF4-FFF2-40B4-BE49-F238E27FC236}">
                <a16:creationId xmlns:a16="http://schemas.microsoft.com/office/drawing/2014/main" id="{0878F175-B726-4AF0-B4A5-CC13843DAEC4}"/>
              </a:ext>
            </a:extLst>
          </p:cNvPr>
          <p:cNvSpPr/>
          <p:nvPr/>
        </p:nvSpPr>
        <p:spPr>
          <a:xfrm>
            <a:off x="645390" y="284317"/>
            <a:ext cx="5139748" cy="830997"/>
          </a:xfrm>
          <a:prstGeom prst="rect">
            <a:avLst/>
          </a:prstGeom>
        </p:spPr>
        <p:txBody>
          <a:bodyPr wrap="square">
            <a:spAutoFit/>
          </a:bodyPr>
          <a:lstStyle/>
          <a:p>
            <a:r>
              <a:rPr lang="en-US" altLang="zh-CN" sz="4800" dirty="0" err="1">
                <a:latin typeface="Arial" panose="020B0604020202020204" pitchFamily="34" charset="0"/>
                <a:ea typeface="微软雅黑" panose="020B0503020204020204" pitchFamily="34" charset="-122"/>
              </a:rPr>
              <a:t>Dij</a:t>
            </a:r>
            <a:r>
              <a:rPr lang="zh-CN" altLang="en-US" sz="4800" dirty="0">
                <a:latin typeface="Arial" panose="020B0604020202020204" pitchFamily="34" charset="0"/>
                <a:ea typeface="微软雅黑" panose="020B0503020204020204" pitchFamily="34" charset="-122"/>
              </a:rPr>
              <a:t>函数</a:t>
            </a:r>
          </a:p>
        </p:txBody>
      </p: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669273" y="5412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2901262" y="5138727"/>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E33FA3F-8403-0705-FC6E-1FA613E667BD}"/>
              </a:ext>
            </a:extLst>
          </p:cNvPr>
          <p:cNvSpPr txBox="1"/>
          <p:nvPr/>
        </p:nvSpPr>
        <p:spPr>
          <a:xfrm>
            <a:off x="397891" y="1399631"/>
            <a:ext cx="6107835" cy="3416320"/>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rPr>
              <a:t>概要：</a:t>
            </a:r>
            <a:r>
              <a:rPr lang="zh-CN" altLang="zh-CN" sz="2400" b="1" dirty="0">
                <a:latin typeface="Arial" panose="020B0604020202020204" pitchFamily="34" charset="0"/>
                <a:ea typeface="微软雅黑" panose="020B0503020204020204" pitchFamily="34" charset="-122"/>
              </a:rPr>
              <a:t>计算任意两点之间的最短距离和求最短路径。采取优先队列去维护目前距离源点最近且未被更新的点，优化了时间复杂度到</a:t>
            </a:r>
            <a:r>
              <a:rPr lang="en-US" altLang="zh-CN" sz="2400" b="1" dirty="0" err="1">
                <a:latin typeface="Arial" panose="020B0604020202020204" pitchFamily="34" charset="0"/>
                <a:ea typeface="微软雅黑" panose="020B0503020204020204" pitchFamily="34" charset="-122"/>
              </a:rPr>
              <a:t>nlogm</a:t>
            </a:r>
            <a:r>
              <a:rPr lang="zh-CN" altLang="zh-CN" sz="2400" b="1" dirty="0">
                <a:latin typeface="Arial" panose="020B0604020202020204" pitchFamily="34" charset="0"/>
                <a:ea typeface="微软雅黑" panose="020B0503020204020204" pitchFamily="34" charset="-122"/>
              </a:rPr>
              <a:t>。为了求最短路径，</a:t>
            </a:r>
            <a:r>
              <a:rPr lang="zh-CN" altLang="en-US" sz="2400" b="1" dirty="0">
                <a:latin typeface="Arial" panose="020B0604020202020204" pitchFamily="34" charset="0"/>
                <a:ea typeface="微软雅黑" panose="020B0503020204020204" pitchFamily="34" charset="-122"/>
              </a:rPr>
              <a:t>我们</a:t>
            </a:r>
            <a:r>
              <a:rPr lang="zh-CN" altLang="zh-CN" sz="2400" b="1" dirty="0">
                <a:latin typeface="Arial" panose="020B0604020202020204" pitchFamily="34" charset="0"/>
                <a:ea typeface="微软雅黑" panose="020B0503020204020204" pitchFamily="34" charset="-122"/>
              </a:rPr>
              <a:t>维护了一个</a:t>
            </a:r>
            <a:r>
              <a:rPr lang="en-US" altLang="zh-CN" sz="2400" b="1" dirty="0">
                <a:latin typeface="Arial" panose="020B0604020202020204" pitchFamily="34" charset="0"/>
                <a:ea typeface="微软雅黑" panose="020B0503020204020204" pitchFamily="34" charset="-122"/>
              </a:rPr>
              <a:t>fa</a:t>
            </a:r>
            <a:r>
              <a:rPr lang="zh-CN" altLang="zh-CN" sz="2400" b="1" dirty="0">
                <a:latin typeface="Arial" panose="020B0604020202020204" pitchFamily="34" charset="0"/>
                <a:ea typeface="微软雅黑" panose="020B0503020204020204" pitchFamily="34" charset="-122"/>
              </a:rPr>
              <a:t>数组，记录点</a:t>
            </a:r>
            <a:r>
              <a:rPr lang="en-US" altLang="zh-CN" sz="2400" b="1" dirty="0">
                <a:latin typeface="Arial" panose="020B0604020202020204" pitchFamily="34" charset="0"/>
                <a:ea typeface="微软雅黑" panose="020B0503020204020204" pitchFamily="34" charset="-122"/>
              </a:rPr>
              <a:t>u</a:t>
            </a:r>
            <a:r>
              <a:rPr lang="zh-CN" altLang="zh-CN" sz="2400" b="1" dirty="0">
                <a:latin typeface="Arial" panose="020B0604020202020204" pitchFamily="34" charset="0"/>
                <a:ea typeface="微软雅黑" panose="020B0503020204020204" pitchFamily="34" charset="-122"/>
              </a:rPr>
              <a:t>是由</a:t>
            </a:r>
            <a:r>
              <a:rPr lang="en-US" altLang="zh-CN" sz="2400" b="1" dirty="0">
                <a:latin typeface="Arial" panose="020B0604020202020204" pitchFamily="34" charset="0"/>
                <a:ea typeface="微软雅黑" panose="020B0503020204020204" pitchFamily="34" charset="-122"/>
              </a:rPr>
              <a:t>fa[u]</a:t>
            </a:r>
            <a:r>
              <a:rPr lang="zh-CN" altLang="zh-CN" sz="2400" b="1" dirty="0">
                <a:latin typeface="Arial" panose="020B0604020202020204" pitchFamily="34" charset="0"/>
                <a:ea typeface="微软雅黑" panose="020B0503020204020204" pitchFamily="34" charset="-122"/>
              </a:rPr>
              <a:t>更新而来，那么在求得最短路距离后，采取回溯的方法，可以求得最短路径，时间复杂度为</a:t>
            </a:r>
            <a:r>
              <a:rPr lang="en-US" altLang="zh-CN" sz="2400" b="1" dirty="0">
                <a:latin typeface="Arial" panose="020B0604020202020204" pitchFamily="34" charset="0"/>
                <a:ea typeface="微软雅黑" panose="020B0503020204020204" pitchFamily="34" charset="-122"/>
              </a:rPr>
              <a:t>O(n).</a:t>
            </a:r>
            <a:endParaRPr lang="zh-CN" altLang="zh-CN" sz="2400" b="1" dirty="0">
              <a:latin typeface="Arial" panose="020B0604020202020204" pitchFamily="34" charset="0"/>
              <a:ea typeface="微软雅黑" panose="020B0503020204020204" pitchFamily="34" charset="-122"/>
            </a:endParaRPr>
          </a:p>
          <a:p>
            <a:r>
              <a:rPr lang="zh-CN" altLang="en-US" sz="2400" b="1" dirty="0">
                <a:latin typeface="Arial" panose="020B0604020202020204" pitchFamily="34" charset="0"/>
                <a:ea typeface="微软雅黑" panose="020B0503020204020204" pitchFamily="34" charset="-122"/>
              </a:rPr>
              <a:t>注意：用优先队列维护，优化</a:t>
            </a:r>
            <a:r>
              <a:rPr lang="en-US" altLang="zh-CN" sz="2400" b="1" dirty="0" err="1">
                <a:latin typeface="Arial" panose="020B0604020202020204" pitchFamily="34" charset="0"/>
                <a:ea typeface="微软雅黑" panose="020B0503020204020204" pitchFamily="34" charset="-122"/>
              </a:rPr>
              <a:t>dijstra</a:t>
            </a:r>
            <a:r>
              <a:rPr lang="zh-CN" altLang="en-US" sz="2400" b="1" dirty="0">
                <a:latin typeface="Arial" panose="020B0604020202020204" pitchFamily="34" charset="0"/>
                <a:ea typeface="微软雅黑" panose="020B0503020204020204" pitchFamily="34" charset="-122"/>
              </a:rPr>
              <a:t>算法时间复杂度。用</a:t>
            </a:r>
            <a:r>
              <a:rPr lang="en-US" altLang="zh-CN" sz="2400" b="1" dirty="0">
                <a:latin typeface="Arial" panose="020B0604020202020204" pitchFamily="34" charset="0"/>
                <a:ea typeface="微软雅黑" panose="020B0503020204020204" pitchFamily="34" charset="-122"/>
              </a:rPr>
              <a:t>fa</a:t>
            </a:r>
            <a:r>
              <a:rPr lang="zh-CN" altLang="en-US" sz="2400" b="1" dirty="0">
                <a:latin typeface="Arial" panose="020B0604020202020204" pitchFamily="34" charset="0"/>
                <a:ea typeface="微软雅黑" panose="020B0503020204020204" pitchFamily="34" charset="-122"/>
              </a:rPr>
              <a:t>数组维护，路径回溯。</a:t>
            </a:r>
            <a:endParaRPr lang="en-US" altLang="zh-CN" sz="2400" b="1" dirty="0">
              <a:latin typeface="Arial" panose="020B0604020202020204" pitchFamily="34" charset="0"/>
              <a:ea typeface="微软雅黑" panose="020B0503020204020204" pitchFamily="34" charset="-122"/>
            </a:endParaRPr>
          </a:p>
        </p:txBody>
      </p:sp>
      <p:pic>
        <p:nvPicPr>
          <p:cNvPr id="5" name="图片 4">
            <a:extLst>
              <a:ext uri="{FF2B5EF4-FFF2-40B4-BE49-F238E27FC236}">
                <a16:creationId xmlns:a16="http://schemas.microsoft.com/office/drawing/2014/main" id="{1837A210-8B17-5E7D-34CF-B5E391500AD4}"/>
              </a:ext>
            </a:extLst>
          </p:cNvPr>
          <p:cNvPicPr>
            <a:picLocks noChangeAspect="1"/>
          </p:cNvPicPr>
          <p:nvPr/>
        </p:nvPicPr>
        <p:blipFill>
          <a:blip r:embed="rId4"/>
          <a:stretch>
            <a:fillRect/>
          </a:stretch>
        </p:blipFill>
        <p:spPr>
          <a:xfrm>
            <a:off x="7549009" y="253389"/>
            <a:ext cx="3508208" cy="6351222"/>
          </a:xfrm>
          <a:prstGeom prst="rect">
            <a:avLst/>
          </a:prstGeom>
        </p:spPr>
      </p:pic>
    </p:spTree>
    <p:extLst>
      <p:ext uri="{BB962C8B-B14F-4D97-AF65-F5344CB8AC3E}">
        <p14:creationId xmlns:p14="http://schemas.microsoft.com/office/powerpoint/2010/main" val="30912990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7469676" cy="6858000"/>
          </a:xfrm>
          <a:prstGeom prst="rect">
            <a:avLst/>
          </a:prstGeom>
        </p:spPr>
      </p:pic>
      <p:sp>
        <p:nvSpPr>
          <p:cNvPr id="12" name="矩形 11">
            <a:extLst>
              <a:ext uri="{FF2B5EF4-FFF2-40B4-BE49-F238E27FC236}">
                <a16:creationId xmlns:a16="http://schemas.microsoft.com/office/drawing/2014/main" id="{0878F175-B726-4AF0-B4A5-CC13843DAEC4}"/>
              </a:ext>
            </a:extLst>
          </p:cNvPr>
          <p:cNvSpPr/>
          <p:nvPr/>
        </p:nvSpPr>
        <p:spPr>
          <a:xfrm>
            <a:off x="645390" y="284317"/>
            <a:ext cx="6107834" cy="830997"/>
          </a:xfrm>
          <a:prstGeom prst="rect">
            <a:avLst/>
          </a:prstGeom>
        </p:spPr>
        <p:txBody>
          <a:bodyPr wrap="square">
            <a:spAutoFit/>
          </a:bodyPr>
          <a:lstStyle/>
          <a:p>
            <a:r>
              <a:rPr lang="en-US" altLang="zh-CN" sz="4800" dirty="0" err="1">
                <a:latin typeface="Arial" panose="020B0604020202020204" pitchFamily="34" charset="0"/>
                <a:ea typeface="微软雅黑" panose="020B0503020204020204" pitchFamily="34" charset="-122"/>
              </a:rPr>
              <a:t>LeastCrossTime</a:t>
            </a:r>
            <a:r>
              <a:rPr lang="zh-CN" altLang="en-US" sz="4800" dirty="0">
                <a:latin typeface="Arial" panose="020B0604020202020204" pitchFamily="34" charset="0"/>
                <a:ea typeface="微软雅黑" panose="020B0503020204020204" pitchFamily="34" charset="-122"/>
              </a:rPr>
              <a:t>函数</a:t>
            </a:r>
          </a:p>
        </p:txBody>
      </p: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669273" y="5412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2901262" y="5138727"/>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FFEF34D-41E9-99F3-21D8-3F5AF7C80109}"/>
              </a:ext>
            </a:extLst>
          </p:cNvPr>
          <p:cNvSpPr txBox="1"/>
          <p:nvPr/>
        </p:nvSpPr>
        <p:spPr>
          <a:xfrm>
            <a:off x="595626" y="1610068"/>
            <a:ext cx="6107835" cy="3046988"/>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rPr>
              <a:t>概要：</a:t>
            </a:r>
            <a:r>
              <a:rPr lang="zh-CN" altLang="zh-CN" sz="2400" b="1" dirty="0">
                <a:latin typeface="Arial" panose="020B0604020202020204" pitchFamily="34" charset="0"/>
                <a:ea typeface="微软雅黑" panose="020B0503020204020204" pitchFamily="34" charset="-122"/>
              </a:rPr>
              <a:t>它的功能是求任意两点之间的最短通行时间。依旧是采取</a:t>
            </a:r>
            <a:r>
              <a:rPr lang="en-US" altLang="zh-CN" sz="2400" b="1" dirty="0" err="1">
                <a:latin typeface="Arial" panose="020B0604020202020204" pitchFamily="34" charset="0"/>
                <a:ea typeface="微软雅黑" panose="020B0503020204020204" pitchFamily="34" charset="-122"/>
              </a:rPr>
              <a:t>dijstra</a:t>
            </a:r>
            <a:r>
              <a:rPr lang="zh-CN" altLang="zh-CN" sz="2400" b="1" dirty="0">
                <a:latin typeface="Arial" panose="020B0604020202020204" pitchFamily="34" charset="0"/>
                <a:ea typeface="微软雅黑" panose="020B0503020204020204" pitchFamily="34" charset="-122"/>
              </a:rPr>
              <a:t>算法</a:t>
            </a:r>
            <a:r>
              <a:rPr lang="zh-CN" altLang="en-US" sz="2400" b="1" dirty="0">
                <a:latin typeface="Arial" panose="020B0604020202020204" pitchFamily="34" charset="0"/>
                <a:ea typeface="微软雅黑" panose="020B0503020204020204" pitchFamily="34" charset="-122"/>
              </a:rPr>
              <a:t>。</a:t>
            </a:r>
            <a:endParaRPr lang="en-US" altLang="zh-CN" sz="2400" b="1" dirty="0">
              <a:latin typeface="Arial" panose="020B0604020202020204" pitchFamily="34" charset="0"/>
              <a:ea typeface="微软雅黑" panose="020B0503020204020204" pitchFamily="34" charset="-122"/>
            </a:endParaRPr>
          </a:p>
          <a:p>
            <a:r>
              <a:rPr lang="zh-CN" altLang="en-US" sz="2400" b="1" dirty="0">
                <a:latin typeface="Arial" panose="020B0604020202020204" pitchFamily="34" charset="0"/>
                <a:ea typeface="微软雅黑" panose="020B0503020204020204" pitchFamily="34" charset="-122"/>
              </a:rPr>
              <a:t>注意：</a:t>
            </a:r>
            <a:endParaRPr lang="en-US" altLang="zh-CN" sz="2400" b="1" dirty="0">
              <a:latin typeface="Arial" panose="020B0604020202020204" pitchFamily="34" charset="0"/>
              <a:ea typeface="微软雅黑" panose="020B0503020204020204" pitchFamily="34" charset="-122"/>
            </a:endParaRPr>
          </a:p>
          <a:p>
            <a:r>
              <a:rPr lang="zh-CN" altLang="zh-CN" sz="2400" b="1" dirty="0">
                <a:latin typeface="Arial" panose="020B0604020202020204" pitchFamily="34" charset="0"/>
                <a:ea typeface="微软雅黑" panose="020B0503020204020204" pitchFamily="34" charset="-122"/>
              </a:rPr>
              <a:t>通过</a:t>
            </a:r>
            <a:r>
              <a:rPr lang="en-US" altLang="zh-CN" sz="2400" b="1" dirty="0" err="1">
                <a:latin typeface="Arial" panose="020B0604020202020204" pitchFamily="34" charset="0"/>
                <a:ea typeface="微软雅黑" panose="020B0503020204020204" pitchFamily="34" charset="-122"/>
              </a:rPr>
              <a:t>cross_time</a:t>
            </a:r>
            <a:r>
              <a:rPr lang="zh-CN" altLang="zh-CN" sz="2400" b="1" dirty="0">
                <a:latin typeface="Arial" panose="020B0604020202020204" pitchFamily="34" charset="0"/>
                <a:ea typeface="微软雅黑" panose="020B0503020204020204" pitchFamily="34" charset="-122"/>
              </a:rPr>
              <a:t>函数计算路径上的通行时间去代替原</a:t>
            </a:r>
            <a:r>
              <a:rPr lang="en-US" altLang="zh-CN" sz="2400" b="1" dirty="0" err="1">
                <a:latin typeface="Arial" panose="020B0604020202020204" pitchFamily="34" charset="0"/>
                <a:ea typeface="微软雅黑" panose="020B0503020204020204" pitchFamily="34" charset="-122"/>
              </a:rPr>
              <a:t>dijstra</a:t>
            </a:r>
            <a:r>
              <a:rPr lang="zh-CN" altLang="zh-CN" sz="2400" b="1" dirty="0">
                <a:latin typeface="Arial" panose="020B0604020202020204" pitchFamily="34" charset="0"/>
                <a:ea typeface="微软雅黑" panose="020B0503020204020204" pitchFamily="34" charset="-122"/>
              </a:rPr>
              <a:t>算法中的距离计算出当前路况下，任意两点之间到达的最短时间和路径。因此实现过程与</a:t>
            </a:r>
            <a:r>
              <a:rPr lang="en-US" altLang="zh-CN" sz="2400" b="1" dirty="0" err="1">
                <a:latin typeface="Arial" panose="020B0604020202020204" pitchFamily="34" charset="0"/>
                <a:ea typeface="微软雅黑" panose="020B0503020204020204" pitchFamily="34" charset="-122"/>
              </a:rPr>
              <a:t>dij</a:t>
            </a:r>
            <a:r>
              <a:rPr lang="zh-CN" altLang="zh-CN" sz="2400" b="1" dirty="0">
                <a:latin typeface="Arial" panose="020B0604020202020204" pitchFamily="34" charset="0"/>
                <a:ea typeface="微软雅黑" panose="020B0503020204020204" pitchFamily="34" charset="-122"/>
              </a:rPr>
              <a:t>函数相似</a:t>
            </a:r>
            <a:r>
              <a:rPr lang="zh-CN" altLang="en-US" sz="2400" b="1" dirty="0">
                <a:latin typeface="Arial" panose="020B0604020202020204" pitchFamily="34" charset="0"/>
                <a:ea typeface="微软雅黑" panose="020B0503020204020204" pitchFamily="34" charset="-122"/>
              </a:rPr>
              <a:t>。</a:t>
            </a:r>
            <a:endParaRPr lang="zh-CN" altLang="zh-CN" sz="2400" b="1" dirty="0">
              <a:latin typeface="Arial" panose="020B0604020202020204" pitchFamily="34" charset="0"/>
              <a:ea typeface="微软雅黑" panose="020B0503020204020204" pitchFamily="34" charset="-122"/>
            </a:endParaRPr>
          </a:p>
          <a:p>
            <a:endParaRPr lang="en-US" altLang="zh-CN" sz="2400" b="1" dirty="0">
              <a:latin typeface="Arial" panose="020B060402020202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37B3B7D7-0524-2644-E2B6-1334E672757F}"/>
              </a:ext>
            </a:extLst>
          </p:cNvPr>
          <p:cNvPicPr>
            <a:picLocks noChangeAspect="1"/>
          </p:cNvPicPr>
          <p:nvPr/>
        </p:nvPicPr>
        <p:blipFill>
          <a:blip r:embed="rId4"/>
          <a:stretch>
            <a:fillRect/>
          </a:stretch>
        </p:blipFill>
        <p:spPr>
          <a:xfrm>
            <a:off x="7580338" y="260391"/>
            <a:ext cx="3890173" cy="6337217"/>
          </a:xfrm>
          <a:prstGeom prst="rect">
            <a:avLst/>
          </a:prstGeom>
        </p:spPr>
      </p:pic>
    </p:spTree>
    <p:extLst>
      <p:ext uri="{BB962C8B-B14F-4D97-AF65-F5344CB8AC3E}">
        <p14:creationId xmlns:p14="http://schemas.microsoft.com/office/powerpoint/2010/main" val="5026257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C85DE3A-5664-457F-9682-E4C9BEAAEA4D}"/>
              </a:ext>
            </a:extLst>
          </p:cNvPr>
          <p:cNvPicPr>
            <a:picLocks noChangeAspect="1"/>
          </p:cNvPicPr>
          <p:nvPr/>
        </p:nvPicPr>
        <p:blipFill>
          <a:blip r:embed="rId3" cstate="print"/>
          <a:stretch>
            <a:fillRect/>
          </a:stretch>
        </p:blipFill>
        <p:spPr>
          <a:xfrm>
            <a:off x="0" y="3462508"/>
            <a:ext cx="12192001" cy="3395492"/>
          </a:xfrm>
          <a:prstGeom prst="rect">
            <a:avLst/>
          </a:prstGeom>
        </p:spPr>
      </p:pic>
      <p:sp>
        <p:nvSpPr>
          <p:cNvPr id="18" name="矩形 17">
            <a:extLst>
              <a:ext uri="{FF2B5EF4-FFF2-40B4-BE49-F238E27FC236}">
                <a16:creationId xmlns:a16="http://schemas.microsoft.com/office/drawing/2014/main" id="{6B66B02B-CA13-4ED7-9286-E53057F59C1C}"/>
              </a:ext>
            </a:extLst>
          </p:cNvPr>
          <p:cNvSpPr/>
          <p:nvPr/>
        </p:nvSpPr>
        <p:spPr>
          <a:xfrm>
            <a:off x="7399866" y="777202"/>
            <a:ext cx="3767665" cy="4599997"/>
          </a:xfrm>
          <a:prstGeom prst="rect">
            <a:avLst/>
          </a:prstGeom>
          <a:solidFill>
            <a:srgbClr val="4E99BE"/>
          </a:solidFill>
          <a:ln w="38100">
            <a:solidFill>
              <a:srgbClr val="4E99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E373A33-4A44-4DBF-9345-E0F6888E9CCD}"/>
              </a:ext>
            </a:extLst>
          </p:cNvPr>
          <p:cNvSpPr txBox="1"/>
          <p:nvPr/>
        </p:nvSpPr>
        <p:spPr>
          <a:xfrm>
            <a:off x="8644321" y="1190283"/>
            <a:ext cx="2153154" cy="2215991"/>
          </a:xfrm>
          <a:prstGeom prst="rect">
            <a:avLst/>
          </a:prstGeom>
          <a:noFill/>
        </p:spPr>
        <p:txBody>
          <a:bodyPr wrap="none" rtlCol="0">
            <a:spAutoFit/>
          </a:bodyPr>
          <a:lstStyle/>
          <a:p>
            <a:r>
              <a:rPr lang="en-US" altLang="zh-CN" sz="13800" dirty="0">
                <a:solidFill>
                  <a:schemeClr val="bg1"/>
                </a:solidFill>
                <a:latin typeface="Arial" panose="020B0604020202020204" pitchFamily="34" charset="0"/>
                <a:ea typeface="微软雅黑" panose="020B0503020204020204" pitchFamily="34" charset="-122"/>
              </a:rPr>
              <a:t>04</a:t>
            </a:r>
            <a:endParaRPr lang="zh-CN" altLang="en-US" sz="13800" dirty="0">
              <a:solidFill>
                <a:schemeClr val="bg1"/>
              </a:solidFill>
              <a:latin typeface="Arial" panose="020B0604020202020204" pitchFamily="34" charset="0"/>
              <a:ea typeface="微软雅黑" panose="020B0503020204020204" pitchFamily="34" charset="-122"/>
            </a:endParaRPr>
          </a:p>
        </p:txBody>
      </p:sp>
      <p:sp>
        <p:nvSpPr>
          <p:cNvPr id="36" name="矩形 35">
            <a:extLst>
              <a:ext uri="{FF2B5EF4-FFF2-40B4-BE49-F238E27FC236}">
                <a16:creationId xmlns:a16="http://schemas.microsoft.com/office/drawing/2014/main" id="{BDE8C4B3-9ABF-4C53-A5DC-1EB7E6BFFD79}"/>
              </a:ext>
            </a:extLst>
          </p:cNvPr>
          <p:cNvSpPr/>
          <p:nvPr/>
        </p:nvSpPr>
        <p:spPr>
          <a:xfrm>
            <a:off x="7990139" y="3757694"/>
            <a:ext cx="2913134" cy="584775"/>
          </a:xfrm>
          <a:prstGeom prst="rect">
            <a:avLst/>
          </a:prstGeom>
        </p:spPr>
        <p:txBody>
          <a:bodyPr wrap="square">
            <a:spAutoFit/>
          </a:bodyPr>
          <a:lstStyle/>
          <a:p>
            <a:pPr algn="r"/>
            <a:r>
              <a:rPr lang="zh-CN" altLang="en-US" sz="3200" dirty="0">
                <a:solidFill>
                  <a:schemeClr val="bg1"/>
                </a:solidFill>
                <a:latin typeface="Arial" panose="020B0604020202020204" pitchFamily="34" charset="0"/>
                <a:ea typeface="微软雅黑" panose="020B0503020204020204" pitchFamily="34" charset="-122"/>
              </a:rPr>
              <a:t>具体实现</a:t>
            </a:r>
            <a:r>
              <a:rPr lang="en-US" altLang="zh-CN" sz="3200" dirty="0">
                <a:solidFill>
                  <a:schemeClr val="bg1"/>
                </a:solidFill>
                <a:latin typeface="Arial" panose="020B0604020202020204" pitchFamily="34" charset="0"/>
                <a:ea typeface="微软雅黑" panose="020B0503020204020204" pitchFamily="34" charset="-122"/>
              </a:rPr>
              <a:t>(</a:t>
            </a:r>
            <a:r>
              <a:rPr lang="zh-CN" altLang="en-US" sz="3200" dirty="0">
                <a:solidFill>
                  <a:schemeClr val="bg1"/>
                </a:solidFill>
                <a:latin typeface="Arial" panose="020B0604020202020204" pitchFamily="34" charset="0"/>
                <a:ea typeface="微软雅黑" panose="020B0503020204020204" pitchFamily="34" charset="-122"/>
              </a:rPr>
              <a:t>前端</a:t>
            </a:r>
            <a:r>
              <a:rPr lang="en-US" altLang="zh-CN" sz="3200" dirty="0">
                <a:solidFill>
                  <a:schemeClr val="bg1"/>
                </a:solidFill>
                <a:latin typeface="Arial" panose="020B0604020202020204" pitchFamily="34" charset="0"/>
                <a:ea typeface="微软雅黑" panose="020B0503020204020204" pitchFamily="34" charset="-122"/>
              </a:rPr>
              <a:t>)</a:t>
            </a:r>
            <a:endParaRPr lang="zh-CN" altLang="en-US" sz="3200" dirty="0">
              <a:solidFill>
                <a:schemeClr val="bg1"/>
              </a:solidFill>
              <a:latin typeface="Arial" panose="020B0604020202020204" pitchFamily="34" charset="0"/>
              <a:ea typeface="微软雅黑" panose="020B0503020204020204" pitchFamily="34" charset="-122"/>
            </a:endParaRPr>
          </a:p>
        </p:txBody>
      </p:sp>
      <p:sp>
        <p:nvSpPr>
          <p:cNvPr id="37" name="矩形 36">
            <a:extLst>
              <a:ext uri="{FF2B5EF4-FFF2-40B4-BE49-F238E27FC236}">
                <a16:creationId xmlns:a16="http://schemas.microsoft.com/office/drawing/2014/main" id="{9C26FF71-FCE0-4C60-A206-5C06D36CB321}"/>
              </a:ext>
            </a:extLst>
          </p:cNvPr>
          <p:cNvSpPr/>
          <p:nvPr/>
        </p:nvSpPr>
        <p:spPr>
          <a:xfrm flipV="1">
            <a:off x="8644321" y="3404585"/>
            <a:ext cx="1926027" cy="4571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42233F2-0B09-4E25-93D4-E068F51902EF}"/>
              </a:ext>
            </a:extLst>
          </p:cNvPr>
          <p:cNvSpPr/>
          <p:nvPr/>
        </p:nvSpPr>
        <p:spPr>
          <a:xfrm>
            <a:off x="7727504" y="701824"/>
            <a:ext cx="248096" cy="16087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031906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5" grpId="0"/>
      <p:bldP spid="36" grpId="0"/>
      <p:bldP spid="37"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BC66734-AE78-4963-BD77-B5F8C27A3583}"/>
              </a:ext>
            </a:extLst>
          </p:cNvPr>
          <p:cNvPicPr>
            <a:picLocks noChangeAspect="1"/>
          </p:cNvPicPr>
          <p:nvPr/>
        </p:nvPicPr>
        <p:blipFill>
          <a:blip r:embed="rId3"/>
          <a:stretch>
            <a:fillRect/>
          </a:stretch>
        </p:blipFill>
        <p:spPr>
          <a:xfrm flipH="1">
            <a:off x="0" y="0"/>
            <a:ext cx="12310712" cy="8205089"/>
          </a:xfrm>
          <a:prstGeom prst="rect">
            <a:avLst/>
          </a:prstGeom>
        </p:spPr>
      </p:pic>
      <p:pic>
        <p:nvPicPr>
          <p:cNvPr id="24" name="图片 23">
            <a:extLst>
              <a:ext uri="{FF2B5EF4-FFF2-40B4-BE49-F238E27FC236}">
                <a16:creationId xmlns:a16="http://schemas.microsoft.com/office/drawing/2014/main" id="{2ACF083A-0FC0-402C-9B1E-9E02167121A5}"/>
              </a:ext>
            </a:extLst>
          </p:cNvPr>
          <p:cNvPicPr>
            <a:picLocks noChangeAspect="1"/>
          </p:cNvPicPr>
          <p:nvPr/>
        </p:nvPicPr>
        <p:blipFill>
          <a:blip r:embed="rId4" cstate="print"/>
          <a:stretch>
            <a:fillRect/>
          </a:stretch>
        </p:blipFill>
        <p:spPr>
          <a:xfrm>
            <a:off x="1158709" y="1147898"/>
            <a:ext cx="2541966" cy="4562203"/>
          </a:xfrm>
          <a:prstGeom prst="rect">
            <a:avLst/>
          </a:prstGeom>
        </p:spPr>
      </p:pic>
      <p:pic>
        <p:nvPicPr>
          <p:cNvPr id="25" name="图片 24">
            <a:extLst>
              <a:ext uri="{FF2B5EF4-FFF2-40B4-BE49-F238E27FC236}">
                <a16:creationId xmlns:a16="http://schemas.microsoft.com/office/drawing/2014/main" id="{279C2D19-B5D7-47B2-A4E8-AD0EC2A3FC14}"/>
              </a:ext>
            </a:extLst>
          </p:cNvPr>
          <p:cNvPicPr>
            <a:picLocks noChangeAspect="1"/>
          </p:cNvPicPr>
          <p:nvPr/>
        </p:nvPicPr>
        <p:blipFill>
          <a:blip r:embed="rId5" cstate="print"/>
          <a:stretch>
            <a:fillRect/>
          </a:stretch>
        </p:blipFill>
        <p:spPr>
          <a:xfrm>
            <a:off x="4879964" y="1147897"/>
            <a:ext cx="2432071" cy="4562203"/>
          </a:xfrm>
          <a:prstGeom prst="rect">
            <a:avLst/>
          </a:prstGeom>
        </p:spPr>
      </p:pic>
      <p:pic>
        <p:nvPicPr>
          <p:cNvPr id="26" name="图片 25">
            <a:extLst>
              <a:ext uri="{FF2B5EF4-FFF2-40B4-BE49-F238E27FC236}">
                <a16:creationId xmlns:a16="http://schemas.microsoft.com/office/drawing/2014/main" id="{EA5E0CA6-0849-46BD-96C8-1DBA26925CE6}"/>
              </a:ext>
            </a:extLst>
          </p:cNvPr>
          <p:cNvPicPr>
            <a:picLocks noChangeAspect="1"/>
          </p:cNvPicPr>
          <p:nvPr/>
        </p:nvPicPr>
        <p:blipFill>
          <a:blip r:embed="rId6"/>
          <a:stretch>
            <a:fillRect/>
          </a:stretch>
        </p:blipFill>
        <p:spPr>
          <a:xfrm>
            <a:off x="8696267" y="1147896"/>
            <a:ext cx="2532678" cy="4562203"/>
          </a:xfrm>
          <a:prstGeom prst="rect">
            <a:avLst/>
          </a:prstGeom>
        </p:spPr>
      </p:pic>
      <p:cxnSp>
        <p:nvCxnSpPr>
          <p:cNvPr id="27" name="直接连接符 26">
            <a:extLst>
              <a:ext uri="{FF2B5EF4-FFF2-40B4-BE49-F238E27FC236}">
                <a16:creationId xmlns:a16="http://schemas.microsoft.com/office/drawing/2014/main" id="{A6A16915-8F26-47A2-88D1-D0B701F1F1B2}"/>
              </a:ext>
            </a:extLst>
          </p:cNvPr>
          <p:cNvCxnSpPr/>
          <p:nvPr/>
        </p:nvCxnSpPr>
        <p:spPr>
          <a:xfrm flipH="1">
            <a:off x="10167532" y="-10538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9EB9293-716E-4165-B6CA-7DA0E99B5654}"/>
              </a:ext>
            </a:extLst>
          </p:cNvPr>
          <p:cNvCxnSpPr/>
          <p:nvPr/>
        </p:nvCxnSpPr>
        <p:spPr>
          <a:xfrm flipH="1">
            <a:off x="11399521" y="-13281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653A30F-54E2-4F50-B962-3CD3456903FE}"/>
              </a:ext>
            </a:extLst>
          </p:cNvPr>
          <p:cNvCxnSpPr/>
          <p:nvPr/>
        </p:nvCxnSpPr>
        <p:spPr>
          <a:xfrm flipH="1">
            <a:off x="-2057934" y="617095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B5C39C8-AF28-4CD9-827B-EAA3D864CFA9}"/>
              </a:ext>
            </a:extLst>
          </p:cNvPr>
          <p:cNvCxnSpPr/>
          <p:nvPr/>
        </p:nvCxnSpPr>
        <p:spPr>
          <a:xfrm flipH="1">
            <a:off x="-806694" y="5896707"/>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8B61457-2B94-428F-B27D-55BEBCEB1F38}"/>
              </a:ext>
            </a:extLst>
          </p:cNvPr>
          <p:cNvSpPr/>
          <p:nvPr/>
        </p:nvSpPr>
        <p:spPr>
          <a:xfrm>
            <a:off x="4880008" y="4724400"/>
            <a:ext cx="2454443" cy="754551"/>
          </a:xfrm>
          <a:prstGeom prst="rect">
            <a:avLst/>
          </a:prstGeom>
          <a:solidFill>
            <a:schemeClr val="bg1">
              <a:alpha val="51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DF6DD14-BC3D-4F92-87DC-A6968661B127}"/>
              </a:ext>
            </a:extLst>
          </p:cNvPr>
          <p:cNvSpPr/>
          <p:nvPr/>
        </p:nvSpPr>
        <p:spPr>
          <a:xfrm>
            <a:off x="1127532" y="4746805"/>
            <a:ext cx="2558944" cy="778096"/>
          </a:xfrm>
          <a:prstGeom prst="rect">
            <a:avLst/>
          </a:prstGeom>
          <a:solidFill>
            <a:schemeClr val="bg1">
              <a:alpha val="51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F0330C6-C8E6-4077-BF47-E3834557911C}"/>
              </a:ext>
            </a:extLst>
          </p:cNvPr>
          <p:cNvSpPr/>
          <p:nvPr/>
        </p:nvSpPr>
        <p:spPr>
          <a:xfrm>
            <a:off x="8701238" y="4725003"/>
            <a:ext cx="2512194" cy="754551"/>
          </a:xfrm>
          <a:prstGeom prst="rect">
            <a:avLst/>
          </a:prstGeom>
          <a:solidFill>
            <a:schemeClr val="bg1">
              <a:alpha val="51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851E11B-3B51-45C2-8F59-87BCCE72A9D8}"/>
              </a:ext>
            </a:extLst>
          </p:cNvPr>
          <p:cNvSpPr txBox="1"/>
          <p:nvPr/>
        </p:nvSpPr>
        <p:spPr>
          <a:xfrm>
            <a:off x="1904302" y="4828100"/>
            <a:ext cx="1005403" cy="584775"/>
          </a:xfrm>
          <a:prstGeom prst="rect">
            <a:avLst/>
          </a:prstGeom>
          <a:noFill/>
        </p:spPr>
        <p:txBody>
          <a:bodyPr wrap="none" rtlCol="0">
            <a:spAutoFit/>
          </a:bodyPr>
          <a:lstStyle/>
          <a:p>
            <a:r>
              <a:rPr lang="zh-CN" altLang="en-US" sz="3200" dirty="0">
                <a:latin typeface="Arial" panose="020B0604020202020204" pitchFamily="34" charset="0"/>
                <a:ea typeface="微软雅黑" panose="020B0503020204020204" pitchFamily="34" charset="-122"/>
              </a:rPr>
              <a:t>交互</a:t>
            </a:r>
          </a:p>
        </p:txBody>
      </p:sp>
      <p:sp>
        <p:nvSpPr>
          <p:cNvPr id="36" name="文本框 35">
            <a:extLst>
              <a:ext uri="{FF2B5EF4-FFF2-40B4-BE49-F238E27FC236}">
                <a16:creationId xmlns:a16="http://schemas.microsoft.com/office/drawing/2014/main" id="{49B7631D-DD73-42A4-8C83-FB9BBF7117C6}"/>
              </a:ext>
            </a:extLst>
          </p:cNvPr>
          <p:cNvSpPr txBox="1"/>
          <p:nvPr/>
        </p:nvSpPr>
        <p:spPr>
          <a:xfrm>
            <a:off x="5604527" y="4809287"/>
            <a:ext cx="1005403" cy="584775"/>
          </a:xfrm>
          <a:prstGeom prst="rect">
            <a:avLst/>
          </a:prstGeom>
          <a:noFill/>
        </p:spPr>
        <p:txBody>
          <a:bodyPr wrap="none" rtlCol="0">
            <a:spAutoFit/>
          </a:bodyPr>
          <a:lstStyle/>
          <a:p>
            <a:r>
              <a:rPr lang="zh-CN" altLang="en-US" sz="3200" dirty="0">
                <a:latin typeface="Arial" panose="020B0604020202020204" pitchFamily="34" charset="0"/>
                <a:ea typeface="微软雅黑" panose="020B0503020204020204" pitchFamily="34" charset="-122"/>
              </a:rPr>
              <a:t>绘图</a:t>
            </a:r>
          </a:p>
        </p:txBody>
      </p:sp>
      <p:sp>
        <p:nvSpPr>
          <p:cNvPr id="37" name="文本框 36">
            <a:extLst>
              <a:ext uri="{FF2B5EF4-FFF2-40B4-BE49-F238E27FC236}">
                <a16:creationId xmlns:a16="http://schemas.microsoft.com/office/drawing/2014/main" id="{BC3C9454-2419-416C-89E0-92E4F73E63DA}"/>
              </a:ext>
            </a:extLst>
          </p:cNvPr>
          <p:cNvSpPr txBox="1"/>
          <p:nvPr/>
        </p:nvSpPr>
        <p:spPr>
          <a:xfrm>
            <a:off x="9454633" y="4809286"/>
            <a:ext cx="1005403" cy="584775"/>
          </a:xfrm>
          <a:prstGeom prst="rect">
            <a:avLst/>
          </a:prstGeom>
          <a:noFill/>
        </p:spPr>
        <p:txBody>
          <a:bodyPr wrap="none" rtlCol="0">
            <a:spAutoFit/>
          </a:bodyPr>
          <a:lstStyle/>
          <a:p>
            <a:r>
              <a:rPr lang="zh-CN" altLang="en-US" sz="3200" dirty="0">
                <a:latin typeface="Arial" panose="020B0604020202020204" pitchFamily="34" charset="0"/>
                <a:ea typeface="微软雅黑" panose="020B0503020204020204" pitchFamily="34" charset="-122"/>
              </a:rPr>
              <a:t>缩放</a:t>
            </a:r>
          </a:p>
        </p:txBody>
      </p:sp>
    </p:spTree>
    <p:extLst>
      <p:ext uri="{BB962C8B-B14F-4D97-AF65-F5344CB8AC3E}">
        <p14:creationId xmlns:p14="http://schemas.microsoft.com/office/powerpoint/2010/main" val="24001253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5044749" y="616364"/>
            <a:ext cx="2644239"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初始化</a:t>
            </a:r>
          </a:p>
        </p:txBody>
      </p:sp>
      <p:sp>
        <p:nvSpPr>
          <p:cNvPr id="4" name="文本框 3">
            <a:extLst>
              <a:ext uri="{FF2B5EF4-FFF2-40B4-BE49-F238E27FC236}">
                <a16:creationId xmlns:a16="http://schemas.microsoft.com/office/drawing/2014/main" id="{E9E872BB-D78C-762A-649E-0FEDE89233B2}"/>
              </a:ext>
            </a:extLst>
          </p:cNvPr>
          <p:cNvSpPr txBox="1"/>
          <p:nvPr/>
        </p:nvSpPr>
        <p:spPr>
          <a:xfrm>
            <a:off x="513150" y="1338265"/>
            <a:ext cx="6161970" cy="369332"/>
          </a:xfrm>
          <a:prstGeom prst="rect">
            <a:avLst/>
          </a:prstGeom>
          <a:noFill/>
        </p:spPr>
        <p:txBody>
          <a:bodyPr wrap="square" rtlCol="0">
            <a:spAutoFit/>
          </a:bodyPr>
          <a:lstStyle/>
          <a:p>
            <a:r>
              <a:rPr lang="zh-CN" altLang="en-US" dirty="0">
                <a:latin typeface="Arial" panose="020B0604020202020204" pitchFamily="34" charset="0"/>
                <a:ea typeface="微软雅黑" panose="020B0503020204020204" pitchFamily="34" charset="-122"/>
              </a:rPr>
              <a:t>：</a:t>
            </a:r>
          </a:p>
        </p:txBody>
      </p:sp>
      <p:sp>
        <p:nvSpPr>
          <p:cNvPr id="28" name="矩形 27">
            <a:extLst>
              <a:ext uri="{FF2B5EF4-FFF2-40B4-BE49-F238E27FC236}">
                <a16:creationId xmlns:a16="http://schemas.microsoft.com/office/drawing/2014/main" id="{2C09AB6F-819D-48AE-FBA1-B88E9A8E80B8}"/>
              </a:ext>
            </a:extLst>
          </p:cNvPr>
          <p:cNvSpPr/>
          <p:nvPr/>
        </p:nvSpPr>
        <p:spPr>
          <a:xfrm>
            <a:off x="3930040" y="2647953"/>
            <a:ext cx="7344053" cy="28300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panose="020B0604020202020204" pitchFamily="34" charset="0"/>
                <a:ea typeface="微软雅黑" panose="020B0503020204020204" pitchFamily="34" charset="-122"/>
              </a:rPr>
              <a:t>用到的一些函数：</a:t>
            </a:r>
            <a:endParaRPr lang="en-US" altLang="zh-CN" dirty="0">
              <a:solidFill>
                <a:schemeClr val="tx1"/>
              </a:solidFill>
              <a:latin typeface="Arial" panose="020B0604020202020204" pitchFamily="34" charset="0"/>
              <a:ea typeface="微软雅黑" panose="020B0503020204020204" pitchFamily="34" charset="-122"/>
            </a:endParaRPr>
          </a:p>
          <a:p>
            <a:pPr marL="342900" indent="-342900">
              <a:buAutoNum type="arabicPeriod"/>
            </a:pPr>
            <a:r>
              <a:rPr lang="en-US" altLang="zh-CN" sz="1800" dirty="0" err="1">
                <a:solidFill>
                  <a:srgbClr val="2B91AF"/>
                </a:solidFill>
                <a:latin typeface="Arial" panose="020B0604020202020204" pitchFamily="34" charset="0"/>
                <a:ea typeface="微软雅黑" panose="020B0503020204020204" pitchFamily="34" charset="-122"/>
              </a:rPr>
              <a:t>CBrush</a:t>
            </a:r>
            <a:r>
              <a:rPr lang="en-US" altLang="zh-CN" sz="1800" dirty="0">
                <a:solidFill>
                  <a:srgbClr val="000000"/>
                </a:solidFill>
                <a:latin typeface="Arial" panose="020B0604020202020204" pitchFamily="34" charset="0"/>
                <a:ea typeface="微软雅黑" panose="020B0503020204020204" pitchFamily="34" charset="-122"/>
              </a:rPr>
              <a:t> Brush(</a:t>
            </a:r>
            <a:r>
              <a:rPr lang="en-US" altLang="zh-CN" sz="1800" dirty="0">
                <a:solidFill>
                  <a:srgbClr val="6F008A"/>
                </a:solidFill>
                <a:latin typeface="Arial" panose="020B0604020202020204" pitchFamily="34" charset="0"/>
                <a:ea typeface="微软雅黑" panose="020B0503020204020204" pitchFamily="34" charset="-122"/>
              </a:rPr>
              <a:t>RGB</a:t>
            </a:r>
            <a:r>
              <a:rPr lang="en-US" altLang="zh-CN" sz="1800" dirty="0">
                <a:solidFill>
                  <a:srgbClr val="000000"/>
                </a:solidFill>
                <a:latin typeface="Arial" panose="020B0604020202020204" pitchFamily="34" charset="0"/>
                <a:ea typeface="微软雅黑" panose="020B0503020204020204" pitchFamily="34" charset="-122"/>
              </a:rPr>
              <a:t>(255, 255, 255)) </a:t>
            </a:r>
            <a:r>
              <a:rPr lang="en-US" altLang="zh-CN" sz="1800" dirty="0">
                <a:solidFill>
                  <a:schemeClr val="tx1"/>
                </a:solidFill>
                <a:latin typeface="Arial" panose="020B0604020202020204" pitchFamily="34" charset="0"/>
                <a:ea typeface="微软雅黑" panose="020B0503020204020204" pitchFamily="34" charset="-122"/>
              </a:rPr>
              <a:t>//</a:t>
            </a:r>
            <a:r>
              <a:rPr lang="zh-CN" altLang="en-US" sz="1800" dirty="0">
                <a:solidFill>
                  <a:schemeClr val="tx1"/>
                </a:solidFill>
                <a:latin typeface="Arial" panose="020B0604020202020204" pitchFamily="34" charset="0"/>
                <a:ea typeface="微软雅黑" panose="020B0503020204020204" pitchFamily="34" charset="-122"/>
              </a:rPr>
              <a:t>设置画刷颜色</a:t>
            </a:r>
            <a:endParaRPr lang="en-US" altLang="zh-CN" sz="1800" dirty="0">
              <a:solidFill>
                <a:schemeClr val="tx1"/>
              </a:solidFill>
              <a:latin typeface="Arial" panose="020B0604020202020204" pitchFamily="34" charset="0"/>
              <a:ea typeface="微软雅黑" panose="020B0503020204020204" pitchFamily="34" charset="-122"/>
            </a:endParaRPr>
          </a:p>
          <a:p>
            <a:endParaRPr lang="en-US" altLang="zh-CN" sz="1800" dirty="0">
              <a:solidFill>
                <a:schemeClr val="tx1"/>
              </a:solidFill>
              <a:latin typeface="Arial" panose="020B0604020202020204" pitchFamily="34" charset="0"/>
              <a:ea typeface="微软雅黑" panose="020B0503020204020204" pitchFamily="34" charset="-122"/>
            </a:endParaRPr>
          </a:p>
          <a:p>
            <a:r>
              <a:rPr lang="en-US" altLang="zh-CN" sz="1800" dirty="0">
                <a:solidFill>
                  <a:srgbClr val="000000"/>
                </a:solidFill>
                <a:latin typeface="Arial" panose="020B0604020202020204" pitchFamily="34" charset="0"/>
                <a:ea typeface="微软雅黑" panose="020B0503020204020204" pitchFamily="34" charset="-122"/>
              </a:rPr>
              <a:t>2. </a:t>
            </a:r>
            <a:r>
              <a:rPr lang="en-US" altLang="zh-CN" sz="1800" dirty="0" err="1">
                <a:solidFill>
                  <a:srgbClr val="000000"/>
                </a:solidFill>
                <a:latin typeface="Arial" panose="020B0604020202020204" pitchFamily="34" charset="0"/>
                <a:ea typeface="微软雅黑" panose="020B0503020204020204" pitchFamily="34" charset="-122"/>
              </a:rPr>
              <a:t>m_memDC.FillRect</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sz="1800" dirty="0" err="1">
                <a:solidFill>
                  <a:srgbClr val="000000"/>
                </a:solidFill>
                <a:latin typeface="Arial" panose="020B0604020202020204" pitchFamily="34" charset="0"/>
                <a:ea typeface="微软雅黑" panose="020B0503020204020204" pitchFamily="34" charset="-122"/>
              </a:rPr>
              <a:t>rect</a:t>
            </a:r>
            <a:r>
              <a:rPr lang="en-US" altLang="zh-CN" sz="1800" dirty="0">
                <a:solidFill>
                  <a:srgbClr val="000000"/>
                </a:solidFill>
                <a:latin typeface="Arial" panose="020B0604020202020204" pitchFamily="34" charset="0"/>
                <a:ea typeface="微软雅黑" panose="020B0503020204020204" pitchFamily="34" charset="-122"/>
              </a:rPr>
              <a:t>, &amp;Brush)</a:t>
            </a:r>
            <a:r>
              <a:rPr lang="en-US" altLang="zh-CN" dirty="0">
                <a:solidFill>
                  <a:schemeClr val="tx1"/>
                </a:solidFill>
                <a:latin typeface="Arial" panose="020B0604020202020204" pitchFamily="34" charset="0"/>
                <a:ea typeface="微软雅黑" panose="020B0503020204020204" pitchFamily="34" charset="-122"/>
              </a:rPr>
              <a:t> //</a:t>
            </a:r>
            <a:r>
              <a:rPr lang="zh-CN" altLang="en-US" dirty="0">
                <a:solidFill>
                  <a:schemeClr val="tx1"/>
                </a:solidFill>
                <a:latin typeface="Arial" panose="020B0604020202020204" pitchFamily="34" charset="0"/>
                <a:ea typeface="微软雅黑" panose="020B0503020204020204" pitchFamily="34" charset="-122"/>
              </a:rPr>
              <a:t>用画刷涂好矩形</a:t>
            </a:r>
            <a:endParaRPr lang="en-US" altLang="zh-CN" dirty="0">
              <a:solidFill>
                <a:schemeClr val="tx1"/>
              </a:solidFill>
              <a:latin typeface="Arial" panose="020B0604020202020204" pitchFamily="34" charset="0"/>
              <a:ea typeface="微软雅黑" panose="020B0503020204020204" pitchFamily="34" charset="-122"/>
            </a:endParaRPr>
          </a:p>
          <a:p>
            <a:endParaRPr lang="en-US" altLang="zh-CN" dirty="0">
              <a:solidFill>
                <a:schemeClr val="tx1"/>
              </a:solidFill>
              <a:latin typeface="Arial" panose="020B0604020202020204" pitchFamily="34" charset="0"/>
              <a:ea typeface="微软雅黑" panose="020B0503020204020204" pitchFamily="34" charset="-122"/>
            </a:endParaRPr>
          </a:p>
          <a:p>
            <a:r>
              <a:rPr lang="en-US" altLang="zh-CN" sz="1800" dirty="0">
                <a:solidFill>
                  <a:srgbClr val="000000"/>
                </a:solidFill>
                <a:latin typeface="Arial" panose="020B0604020202020204" pitchFamily="34" charset="0"/>
                <a:ea typeface="微软雅黑" panose="020B0503020204020204" pitchFamily="34" charset="-122"/>
              </a:rPr>
              <a:t>3.m_pDC-&gt;</a:t>
            </a:r>
            <a:r>
              <a:rPr lang="en-US" altLang="zh-CN" sz="1800" dirty="0" err="1">
                <a:solidFill>
                  <a:srgbClr val="000000"/>
                </a:solidFill>
                <a:latin typeface="Arial" panose="020B0604020202020204" pitchFamily="34" charset="0"/>
                <a:ea typeface="微软雅黑" panose="020B0503020204020204" pitchFamily="34" charset="-122"/>
              </a:rPr>
              <a:t>BitBlt</a:t>
            </a:r>
            <a:r>
              <a:rPr lang="en-US" altLang="zh-CN" sz="1800" dirty="0">
                <a:solidFill>
                  <a:srgbClr val="000000"/>
                </a:solidFill>
                <a:latin typeface="Arial" panose="020B0604020202020204" pitchFamily="34" charset="0"/>
                <a:ea typeface="微软雅黑" panose="020B0503020204020204" pitchFamily="34" charset="-122"/>
              </a:rPr>
              <a:t>(0, 0, </a:t>
            </a:r>
            <a:r>
              <a:rPr lang="en-US" altLang="zh-CN" sz="1800" dirty="0" err="1">
                <a:solidFill>
                  <a:srgbClr val="000000"/>
                </a:solidFill>
                <a:latin typeface="Arial" panose="020B0604020202020204" pitchFamily="34" charset="0"/>
                <a:ea typeface="微软雅黑" panose="020B0503020204020204" pitchFamily="34" charset="-122"/>
              </a:rPr>
              <a:t>rect.Width</a:t>
            </a:r>
            <a:r>
              <a:rPr lang="en-US" altLang="zh-CN" sz="1800" dirty="0">
                <a:solidFill>
                  <a:srgbClr val="000000"/>
                </a:solidFill>
                <a:latin typeface="Arial" panose="020B0604020202020204" pitchFamily="34" charset="0"/>
                <a:ea typeface="微软雅黑" panose="020B0503020204020204" pitchFamily="34" charset="-122"/>
              </a:rPr>
              <a:t>(), </a:t>
            </a:r>
            <a:r>
              <a:rPr lang="en-US" altLang="zh-CN" sz="1800" dirty="0" err="1">
                <a:solidFill>
                  <a:srgbClr val="000000"/>
                </a:solidFill>
                <a:latin typeface="Arial" panose="020B0604020202020204" pitchFamily="34" charset="0"/>
                <a:ea typeface="微软雅黑" panose="020B0503020204020204" pitchFamily="34" charset="-122"/>
              </a:rPr>
              <a:t>rect.Height</a:t>
            </a:r>
            <a:r>
              <a:rPr lang="en-US" altLang="zh-CN" sz="1800" dirty="0">
                <a:solidFill>
                  <a:srgbClr val="000000"/>
                </a:solidFill>
                <a:latin typeface="Arial" panose="020B0604020202020204" pitchFamily="34" charset="0"/>
                <a:ea typeface="微软雅黑" panose="020B0503020204020204" pitchFamily="34" charset="-122"/>
              </a:rPr>
              <a:t>(), &amp;</a:t>
            </a:r>
            <a:r>
              <a:rPr lang="en-US" altLang="zh-CN" sz="1800" dirty="0" err="1">
                <a:solidFill>
                  <a:srgbClr val="000000"/>
                </a:solidFill>
                <a:latin typeface="Arial" panose="020B0604020202020204" pitchFamily="34" charset="0"/>
                <a:ea typeface="微软雅黑" panose="020B0503020204020204" pitchFamily="34" charset="-122"/>
              </a:rPr>
              <a:t>m_memDC</a:t>
            </a:r>
            <a:r>
              <a:rPr lang="en-US" altLang="zh-CN" sz="1800" dirty="0">
                <a:solidFill>
                  <a:srgbClr val="000000"/>
                </a:solidFill>
                <a:latin typeface="Arial" panose="020B0604020202020204" pitchFamily="34" charset="0"/>
                <a:ea typeface="微软雅黑" panose="020B0503020204020204" pitchFamily="34" charset="-122"/>
              </a:rPr>
              <a:t>, 0, 0, </a:t>
            </a:r>
            <a:r>
              <a:rPr lang="en-US" altLang="zh-CN" sz="1800" dirty="0">
                <a:solidFill>
                  <a:srgbClr val="6F008A"/>
                </a:solidFill>
                <a:latin typeface="Arial" panose="020B0604020202020204" pitchFamily="34" charset="0"/>
                <a:ea typeface="微软雅黑" panose="020B0503020204020204" pitchFamily="34" charset="-122"/>
              </a:rPr>
              <a:t>SRCCOPY</a:t>
            </a:r>
            <a:r>
              <a:rPr lang="en-US" altLang="zh-CN" sz="1800" dirty="0">
                <a:solidFill>
                  <a:srgbClr val="000000"/>
                </a:solidFill>
                <a:latin typeface="Arial" panose="020B0604020202020204" pitchFamily="34" charset="0"/>
                <a:ea typeface="微软雅黑" panose="020B0503020204020204" pitchFamily="34" charset="-122"/>
              </a:rPr>
              <a:t>) </a:t>
            </a:r>
            <a:r>
              <a:rPr lang="en-US" altLang="zh-CN" dirty="0">
                <a:solidFill>
                  <a:srgbClr val="000000"/>
                </a:solidFill>
                <a:latin typeface="Arial" panose="020B0604020202020204" pitchFamily="34" charset="0"/>
                <a:ea typeface="微软雅黑" panose="020B0503020204020204" pitchFamily="34" charset="-122"/>
              </a:rPr>
              <a:t>//</a:t>
            </a:r>
            <a:r>
              <a:rPr lang="zh-CN" altLang="en-US" dirty="0">
                <a:solidFill>
                  <a:srgbClr val="000000"/>
                </a:solidFill>
                <a:latin typeface="Arial" panose="020B0604020202020204" pitchFamily="34" charset="0"/>
                <a:ea typeface="微软雅黑" panose="020B0503020204020204" pitchFamily="34" charset="-122"/>
              </a:rPr>
              <a:t>将在内存画好的图以相应长度宽度贴到</a:t>
            </a:r>
            <a:r>
              <a:rPr lang="en-US" altLang="zh-CN" dirty="0">
                <a:solidFill>
                  <a:srgbClr val="000000"/>
                </a:solidFill>
                <a:latin typeface="Arial" panose="020B0604020202020204" pitchFamily="34" charset="0"/>
                <a:ea typeface="微软雅黑" panose="020B0503020204020204" pitchFamily="34" charset="-122"/>
              </a:rPr>
              <a:t>static text</a:t>
            </a:r>
            <a:r>
              <a:rPr lang="zh-CN" altLang="en-US" dirty="0">
                <a:solidFill>
                  <a:srgbClr val="000000"/>
                </a:solidFill>
                <a:latin typeface="Arial" panose="020B0604020202020204" pitchFamily="34" charset="0"/>
                <a:ea typeface="微软雅黑" panose="020B0503020204020204" pitchFamily="34" charset="-122"/>
              </a:rPr>
              <a:t>上</a:t>
            </a:r>
            <a:endParaRPr lang="en-US" altLang="zh-CN" sz="1800" dirty="0">
              <a:solidFill>
                <a:srgbClr val="000000"/>
              </a:solidFill>
              <a:latin typeface="Arial" panose="020B0604020202020204" pitchFamily="34" charset="0"/>
              <a:ea typeface="微软雅黑" panose="020B0503020204020204" pitchFamily="34" charset="-122"/>
            </a:endParaRPr>
          </a:p>
          <a:p>
            <a:pPr algn="ctr"/>
            <a:endParaRPr lang="zh-CN" altLang="en-US" dirty="0">
              <a:solidFill>
                <a:schemeClr val="tx1"/>
              </a:solidFill>
              <a:latin typeface="Arial" panose="020B0604020202020204" pitchFamily="34" charset="0"/>
              <a:ea typeface="微软雅黑" panose="020B0503020204020204" pitchFamily="34" charset="-122"/>
            </a:endParaRPr>
          </a:p>
        </p:txBody>
      </p:sp>
      <p:pic>
        <p:nvPicPr>
          <p:cNvPr id="13" name="图片 12">
            <a:extLst>
              <a:ext uri="{FF2B5EF4-FFF2-40B4-BE49-F238E27FC236}">
                <a16:creationId xmlns:a16="http://schemas.microsoft.com/office/drawing/2014/main" id="{897BD0F7-F2A3-549F-A06D-B7424A74BD21}"/>
              </a:ext>
            </a:extLst>
          </p:cNvPr>
          <p:cNvPicPr>
            <a:picLocks noChangeAspect="1"/>
          </p:cNvPicPr>
          <p:nvPr/>
        </p:nvPicPr>
        <p:blipFill>
          <a:blip r:embed="rId4"/>
          <a:stretch>
            <a:fillRect/>
          </a:stretch>
        </p:blipFill>
        <p:spPr>
          <a:xfrm>
            <a:off x="495332" y="1644901"/>
            <a:ext cx="3211290" cy="4836163"/>
          </a:xfrm>
          <a:prstGeom prst="rect">
            <a:avLst/>
          </a:prstGeom>
        </p:spPr>
      </p:pic>
    </p:spTree>
    <p:extLst>
      <p:ext uri="{BB962C8B-B14F-4D97-AF65-F5344CB8AC3E}">
        <p14:creationId xmlns:p14="http://schemas.microsoft.com/office/powerpoint/2010/main" val="28542654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菱形 11">
            <a:extLst>
              <a:ext uri="{FF2B5EF4-FFF2-40B4-BE49-F238E27FC236}">
                <a16:creationId xmlns:a16="http://schemas.microsoft.com/office/drawing/2014/main" id="{5E62F282-4164-4920-B2D3-0E01F999B2D8}"/>
              </a:ext>
            </a:extLst>
          </p:cNvPr>
          <p:cNvSpPr/>
          <p:nvPr/>
        </p:nvSpPr>
        <p:spPr>
          <a:xfrm>
            <a:off x="5399351" y="2206208"/>
            <a:ext cx="372534" cy="372534"/>
          </a:xfrm>
          <a:prstGeom prst="diamond">
            <a:avLst/>
          </a:prstGeom>
          <a:solidFill>
            <a:schemeClr val="bg1"/>
          </a:solidFill>
          <a:ln>
            <a:solidFill>
              <a:srgbClr val="5EB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95CA"/>
              </a:solidFill>
            </a:endParaRPr>
          </a:p>
        </p:txBody>
      </p:sp>
      <p:sp>
        <p:nvSpPr>
          <p:cNvPr id="14" name="矩形 13">
            <a:extLst>
              <a:ext uri="{FF2B5EF4-FFF2-40B4-BE49-F238E27FC236}">
                <a16:creationId xmlns:a16="http://schemas.microsoft.com/office/drawing/2014/main" id="{7A5E1926-7DEA-4D66-B1E1-AA355734E31D}"/>
              </a:ext>
            </a:extLst>
          </p:cNvPr>
          <p:cNvSpPr/>
          <p:nvPr/>
        </p:nvSpPr>
        <p:spPr>
          <a:xfrm>
            <a:off x="5924670" y="2209410"/>
            <a:ext cx="1364476" cy="369332"/>
          </a:xfrm>
          <a:prstGeom prst="rect">
            <a:avLst/>
          </a:prstGeom>
        </p:spPr>
        <p:txBody>
          <a:bodyPr wrap="none">
            <a:spAutoFit/>
          </a:bodyPr>
          <a:lstStyle/>
          <a:p>
            <a:r>
              <a:rPr lang="en-US" altLang="zh-CN" dirty="0">
                <a:solidFill>
                  <a:srgbClr val="2B95CA"/>
                </a:solidFill>
                <a:latin typeface="Arial" panose="020B0604020202020204" pitchFamily="34" charset="0"/>
                <a:ea typeface="微软雅黑" panose="020B0503020204020204" pitchFamily="34" charset="-122"/>
              </a:rPr>
              <a:t>1. </a:t>
            </a:r>
            <a:r>
              <a:rPr lang="zh-CN" altLang="en-US" dirty="0">
                <a:solidFill>
                  <a:srgbClr val="2B95CA"/>
                </a:solidFill>
                <a:latin typeface="Arial" panose="020B0604020202020204" pitchFamily="34" charset="0"/>
                <a:ea typeface="微软雅黑" panose="020B0503020204020204" pitchFamily="34" charset="-122"/>
              </a:rPr>
              <a:t>选题背景</a:t>
            </a:r>
          </a:p>
        </p:txBody>
      </p:sp>
      <p:sp>
        <p:nvSpPr>
          <p:cNvPr id="24" name="菱形 23">
            <a:extLst>
              <a:ext uri="{FF2B5EF4-FFF2-40B4-BE49-F238E27FC236}">
                <a16:creationId xmlns:a16="http://schemas.microsoft.com/office/drawing/2014/main" id="{392633D4-1C15-4764-9BB3-8FC0CF53BD27}"/>
              </a:ext>
            </a:extLst>
          </p:cNvPr>
          <p:cNvSpPr/>
          <p:nvPr/>
        </p:nvSpPr>
        <p:spPr>
          <a:xfrm>
            <a:off x="5399351" y="3046122"/>
            <a:ext cx="372534" cy="372534"/>
          </a:xfrm>
          <a:prstGeom prst="diamond">
            <a:avLst/>
          </a:prstGeom>
          <a:solidFill>
            <a:schemeClr val="bg1"/>
          </a:solidFill>
          <a:ln>
            <a:solidFill>
              <a:srgbClr val="5EB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95CA"/>
              </a:solidFill>
            </a:endParaRPr>
          </a:p>
        </p:txBody>
      </p:sp>
      <p:sp>
        <p:nvSpPr>
          <p:cNvPr id="25" name="矩形 24">
            <a:extLst>
              <a:ext uri="{FF2B5EF4-FFF2-40B4-BE49-F238E27FC236}">
                <a16:creationId xmlns:a16="http://schemas.microsoft.com/office/drawing/2014/main" id="{096BB93C-7D7B-43FA-B8FB-673D2D90D59F}"/>
              </a:ext>
            </a:extLst>
          </p:cNvPr>
          <p:cNvSpPr/>
          <p:nvPr/>
        </p:nvSpPr>
        <p:spPr>
          <a:xfrm>
            <a:off x="5924670" y="3046122"/>
            <a:ext cx="1361270" cy="369332"/>
          </a:xfrm>
          <a:prstGeom prst="rect">
            <a:avLst/>
          </a:prstGeom>
        </p:spPr>
        <p:txBody>
          <a:bodyPr wrap="none">
            <a:spAutoFit/>
          </a:bodyPr>
          <a:lstStyle/>
          <a:p>
            <a:r>
              <a:rPr lang="en-US" altLang="zh-CN" dirty="0">
                <a:solidFill>
                  <a:srgbClr val="2B95CA"/>
                </a:solidFill>
                <a:latin typeface="Arial" panose="020B0604020202020204" pitchFamily="34" charset="0"/>
                <a:ea typeface="微软雅黑" panose="020B0503020204020204" pitchFamily="34" charset="-122"/>
              </a:rPr>
              <a:t>2. </a:t>
            </a:r>
            <a:r>
              <a:rPr lang="zh-CN" altLang="en-US" dirty="0">
                <a:solidFill>
                  <a:srgbClr val="2B95CA"/>
                </a:solidFill>
                <a:latin typeface="Arial" panose="020B0604020202020204" pitchFamily="34" charset="0"/>
                <a:ea typeface="微软雅黑" panose="020B0503020204020204" pitchFamily="34" charset="-122"/>
              </a:rPr>
              <a:t>需求分析</a:t>
            </a:r>
          </a:p>
        </p:txBody>
      </p:sp>
      <p:sp>
        <p:nvSpPr>
          <p:cNvPr id="27" name="菱形 26">
            <a:extLst>
              <a:ext uri="{FF2B5EF4-FFF2-40B4-BE49-F238E27FC236}">
                <a16:creationId xmlns:a16="http://schemas.microsoft.com/office/drawing/2014/main" id="{093F24B4-FCEA-4D7B-A951-68550513BEBF}"/>
              </a:ext>
            </a:extLst>
          </p:cNvPr>
          <p:cNvSpPr/>
          <p:nvPr/>
        </p:nvSpPr>
        <p:spPr>
          <a:xfrm>
            <a:off x="5399351" y="3886036"/>
            <a:ext cx="372534" cy="372534"/>
          </a:xfrm>
          <a:prstGeom prst="diamond">
            <a:avLst/>
          </a:prstGeom>
          <a:solidFill>
            <a:schemeClr val="bg1"/>
          </a:solidFill>
          <a:ln>
            <a:solidFill>
              <a:srgbClr val="5EB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95CA"/>
              </a:solidFill>
            </a:endParaRPr>
          </a:p>
        </p:txBody>
      </p:sp>
      <p:sp>
        <p:nvSpPr>
          <p:cNvPr id="28" name="矩形 27">
            <a:extLst>
              <a:ext uri="{FF2B5EF4-FFF2-40B4-BE49-F238E27FC236}">
                <a16:creationId xmlns:a16="http://schemas.microsoft.com/office/drawing/2014/main" id="{EAF255D2-5444-43B1-B177-F955A86808BB}"/>
              </a:ext>
            </a:extLst>
          </p:cNvPr>
          <p:cNvSpPr/>
          <p:nvPr/>
        </p:nvSpPr>
        <p:spPr>
          <a:xfrm>
            <a:off x="5924670" y="3886036"/>
            <a:ext cx="1963999" cy="369332"/>
          </a:xfrm>
          <a:prstGeom prst="rect">
            <a:avLst/>
          </a:prstGeom>
        </p:spPr>
        <p:txBody>
          <a:bodyPr wrap="none">
            <a:spAutoFit/>
          </a:bodyPr>
          <a:lstStyle/>
          <a:p>
            <a:r>
              <a:rPr lang="en-US" altLang="zh-CN" dirty="0">
                <a:solidFill>
                  <a:srgbClr val="2B95CA"/>
                </a:solidFill>
                <a:latin typeface="Arial" panose="020B0604020202020204" pitchFamily="34" charset="0"/>
                <a:ea typeface="微软雅黑" panose="020B0503020204020204" pitchFamily="34" charset="-122"/>
              </a:rPr>
              <a:t>3. </a:t>
            </a:r>
            <a:r>
              <a:rPr lang="zh-CN" altLang="en-US" dirty="0">
                <a:solidFill>
                  <a:srgbClr val="2B95CA"/>
                </a:solidFill>
                <a:latin typeface="Arial" panose="020B0604020202020204" pitchFamily="34" charset="0"/>
                <a:ea typeface="微软雅黑" panose="020B0503020204020204" pitchFamily="34" charset="-122"/>
              </a:rPr>
              <a:t>具体实现</a:t>
            </a:r>
            <a:r>
              <a:rPr lang="en-US" altLang="zh-CN" dirty="0">
                <a:solidFill>
                  <a:srgbClr val="2B95CA"/>
                </a:solidFill>
                <a:latin typeface="Arial" panose="020B0604020202020204" pitchFamily="34" charset="0"/>
                <a:ea typeface="微软雅黑" panose="020B0503020204020204" pitchFamily="34" charset="-122"/>
              </a:rPr>
              <a:t>(</a:t>
            </a:r>
            <a:r>
              <a:rPr lang="zh-CN" altLang="en-US" dirty="0">
                <a:solidFill>
                  <a:srgbClr val="2B95CA"/>
                </a:solidFill>
                <a:latin typeface="Arial" panose="020B0604020202020204" pitchFamily="34" charset="0"/>
                <a:ea typeface="微软雅黑" panose="020B0503020204020204" pitchFamily="34" charset="-122"/>
              </a:rPr>
              <a:t>后端</a:t>
            </a:r>
            <a:r>
              <a:rPr lang="en-US" altLang="zh-CN" dirty="0">
                <a:solidFill>
                  <a:srgbClr val="2B95CA"/>
                </a:solidFill>
                <a:latin typeface="Arial" panose="020B0604020202020204" pitchFamily="34" charset="0"/>
                <a:ea typeface="微软雅黑" panose="020B0503020204020204" pitchFamily="34" charset="-122"/>
              </a:rPr>
              <a:t>)</a:t>
            </a:r>
            <a:endParaRPr lang="zh-CN" altLang="en-US" dirty="0">
              <a:solidFill>
                <a:srgbClr val="2B95CA"/>
              </a:solidFill>
              <a:latin typeface="Arial" panose="020B0604020202020204" pitchFamily="34" charset="0"/>
              <a:ea typeface="微软雅黑" panose="020B0503020204020204" pitchFamily="34" charset="-122"/>
            </a:endParaRPr>
          </a:p>
        </p:txBody>
      </p:sp>
      <p:sp>
        <p:nvSpPr>
          <p:cNvPr id="30" name="菱形 29">
            <a:extLst>
              <a:ext uri="{FF2B5EF4-FFF2-40B4-BE49-F238E27FC236}">
                <a16:creationId xmlns:a16="http://schemas.microsoft.com/office/drawing/2014/main" id="{510ECAA6-1AEB-4A43-A610-AAEEB0AFE074}"/>
              </a:ext>
            </a:extLst>
          </p:cNvPr>
          <p:cNvSpPr/>
          <p:nvPr/>
        </p:nvSpPr>
        <p:spPr>
          <a:xfrm>
            <a:off x="5399351" y="4725950"/>
            <a:ext cx="372534" cy="372534"/>
          </a:xfrm>
          <a:prstGeom prst="diamond">
            <a:avLst/>
          </a:prstGeom>
          <a:solidFill>
            <a:schemeClr val="bg1"/>
          </a:solidFill>
          <a:ln>
            <a:solidFill>
              <a:srgbClr val="5EB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95CA"/>
              </a:solidFill>
            </a:endParaRPr>
          </a:p>
        </p:txBody>
      </p:sp>
      <p:sp>
        <p:nvSpPr>
          <p:cNvPr id="31" name="矩形 30">
            <a:extLst>
              <a:ext uri="{FF2B5EF4-FFF2-40B4-BE49-F238E27FC236}">
                <a16:creationId xmlns:a16="http://schemas.microsoft.com/office/drawing/2014/main" id="{0EF41650-280F-453F-AC48-DBF3FD0285C8}"/>
              </a:ext>
            </a:extLst>
          </p:cNvPr>
          <p:cNvSpPr/>
          <p:nvPr/>
        </p:nvSpPr>
        <p:spPr>
          <a:xfrm>
            <a:off x="5924670" y="4725950"/>
            <a:ext cx="1968809" cy="369332"/>
          </a:xfrm>
          <a:prstGeom prst="rect">
            <a:avLst/>
          </a:prstGeom>
        </p:spPr>
        <p:txBody>
          <a:bodyPr wrap="none">
            <a:spAutoFit/>
          </a:bodyPr>
          <a:lstStyle/>
          <a:p>
            <a:r>
              <a:rPr lang="en-US" altLang="zh-CN" dirty="0">
                <a:solidFill>
                  <a:srgbClr val="2B95CA"/>
                </a:solidFill>
                <a:latin typeface="Arial" panose="020B0604020202020204" pitchFamily="34" charset="0"/>
                <a:ea typeface="微软雅黑" panose="020B0503020204020204" pitchFamily="34" charset="-122"/>
              </a:rPr>
              <a:t>4. </a:t>
            </a:r>
            <a:r>
              <a:rPr lang="zh-CN" altLang="en-US" dirty="0">
                <a:solidFill>
                  <a:srgbClr val="2B95CA"/>
                </a:solidFill>
                <a:latin typeface="Arial" panose="020B0604020202020204" pitchFamily="34" charset="0"/>
                <a:ea typeface="微软雅黑" panose="020B0503020204020204" pitchFamily="34" charset="-122"/>
              </a:rPr>
              <a:t>具体实现</a:t>
            </a:r>
            <a:r>
              <a:rPr lang="en-US" altLang="zh-CN" dirty="0">
                <a:solidFill>
                  <a:srgbClr val="2B95CA"/>
                </a:solidFill>
                <a:latin typeface="Arial" panose="020B0604020202020204" pitchFamily="34" charset="0"/>
                <a:ea typeface="微软雅黑" panose="020B0503020204020204" pitchFamily="34" charset="-122"/>
              </a:rPr>
              <a:t>(</a:t>
            </a:r>
            <a:r>
              <a:rPr lang="zh-CN" altLang="en-US" dirty="0">
                <a:solidFill>
                  <a:srgbClr val="2B95CA"/>
                </a:solidFill>
                <a:latin typeface="Arial" panose="020B0604020202020204" pitchFamily="34" charset="0"/>
                <a:ea typeface="微软雅黑" panose="020B0503020204020204" pitchFamily="34" charset="-122"/>
              </a:rPr>
              <a:t>前端</a:t>
            </a:r>
            <a:r>
              <a:rPr lang="en-US" altLang="zh-CN" dirty="0">
                <a:solidFill>
                  <a:srgbClr val="2B95CA"/>
                </a:solidFill>
                <a:latin typeface="Arial" panose="020B0604020202020204" pitchFamily="34" charset="0"/>
                <a:ea typeface="微软雅黑" panose="020B0503020204020204" pitchFamily="34" charset="-122"/>
              </a:rPr>
              <a:t>)</a:t>
            </a:r>
            <a:endParaRPr lang="zh-CN" altLang="en-US" dirty="0">
              <a:solidFill>
                <a:srgbClr val="2B95CA"/>
              </a:solidFill>
              <a:latin typeface="Arial" panose="020B0604020202020204" pitchFamily="34" charset="0"/>
              <a:ea typeface="微软雅黑" panose="020B0503020204020204" pitchFamily="34" charset="-122"/>
            </a:endParaRPr>
          </a:p>
        </p:txBody>
      </p:sp>
      <p:sp>
        <p:nvSpPr>
          <p:cNvPr id="34" name="矩形 33">
            <a:extLst>
              <a:ext uri="{FF2B5EF4-FFF2-40B4-BE49-F238E27FC236}">
                <a16:creationId xmlns:a16="http://schemas.microsoft.com/office/drawing/2014/main" id="{AF506E82-29EE-485D-A5C8-C3750F76309D}"/>
              </a:ext>
            </a:extLst>
          </p:cNvPr>
          <p:cNvSpPr/>
          <p:nvPr/>
        </p:nvSpPr>
        <p:spPr>
          <a:xfrm>
            <a:off x="5350550" y="1210876"/>
            <a:ext cx="6096000" cy="646331"/>
          </a:xfrm>
          <a:prstGeom prst="rect">
            <a:avLst/>
          </a:prstGeom>
        </p:spPr>
        <p:txBody>
          <a:bodyPr>
            <a:spAutoFit/>
          </a:bodyPr>
          <a:lstStyle/>
          <a:p>
            <a:r>
              <a:rPr lang="zh-CN" altLang="en-US" sz="3600" dirty="0">
                <a:solidFill>
                  <a:schemeClr val="bg1">
                    <a:lumMod val="50000"/>
                  </a:schemeClr>
                </a:solidFill>
                <a:latin typeface="Arial" panose="020B0604020202020204" pitchFamily="34" charset="0"/>
                <a:ea typeface="微软雅黑" panose="020B0503020204020204" pitchFamily="34" charset="-122"/>
              </a:rPr>
              <a:t>目录</a:t>
            </a:r>
          </a:p>
        </p:txBody>
      </p:sp>
      <p:pic>
        <p:nvPicPr>
          <p:cNvPr id="35" name="图片 34">
            <a:extLst>
              <a:ext uri="{FF2B5EF4-FFF2-40B4-BE49-F238E27FC236}">
                <a16:creationId xmlns:a16="http://schemas.microsoft.com/office/drawing/2014/main" id="{34F98E6D-E93C-47C4-8D24-4D378A4615A7}"/>
              </a:ext>
            </a:extLst>
          </p:cNvPr>
          <p:cNvPicPr>
            <a:picLocks noChangeAspect="1"/>
          </p:cNvPicPr>
          <p:nvPr/>
        </p:nvPicPr>
        <p:blipFill>
          <a:blip r:embed="rId3"/>
          <a:stretch>
            <a:fillRect/>
          </a:stretch>
        </p:blipFill>
        <p:spPr>
          <a:xfrm>
            <a:off x="0" y="0"/>
            <a:ext cx="3905086" cy="6942376"/>
          </a:xfrm>
          <a:prstGeom prst="rect">
            <a:avLst/>
          </a:prstGeom>
        </p:spPr>
      </p:pic>
      <p:sp>
        <p:nvSpPr>
          <p:cNvPr id="9" name="矩形 8">
            <a:extLst>
              <a:ext uri="{FF2B5EF4-FFF2-40B4-BE49-F238E27FC236}">
                <a16:creationId xmlns:a16="http://schemas.microsoft.com/office/drawing/2014/main" id="{C801D294-8FC1-4ED1-BB3F-A1A51AF55155}"/>
              </a:ext>
            </a:extLst>
          </p:cNvPr>
          <p:cNvSpPr/>
          <p:nvPr/>
        </p:nvSpPr>
        <p:spPr>
          <a:xfrm>
            <a:off x="3805056" y="2092571"/>
            <a:ext cx="283367" cy="4305516"/>
          </a:xfrm>
          <a:prstGeom prst="rect">
            <a:avLst/>
          </a:prstGeom>
          <a:solidFill>
            <a:srgbClr val="408CB6"/>
          </a:solidFill>
          <a:ln w="38100">
            <a:solidFill>
              <a:srgbClr val="408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BD98257-EA78-4D8A-AA80-5B70D4795760}"/>
              </a:ext>
            </a:extLst>
          </p:cNvPr>
          <p:cNvSpPr/>
          <p:nvPr/>
        </p:nvSpPr>
        <p:spPr>
          <a:xfrm>
            <a:off x="3796265" y="598981"/>
            <a:ext cx="305570" cy="1475035"/>
          </a:xfrm>
          <a:prstGeom prst="rect">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a:extLst>
              <a:ext uri="{FF2B5EF4-FFF2-40B4-BE49-F238E27FC236}">
                <a16:creationId xmlns:a16="http://schemas.microsoft.com/office/drawing/2014/main" id="{0E58C4F5-6B7A-3320-8F00-2634A65A9549}"/>
              </a:ext>
            </a:extLst>
          </p:cNvPr>
          <p:cNvSpPr/>
          <p:nvPr/>
        </p:nvSpPr>
        <p:spPr>
          <a:xfrm>
            <a:off x="5399351" y="5565864"/>
            <a:ext cx="372534" cy="372534"/>
          </a:xfrm>
          <a:prstGeom prst="diamond">
            <a:avLst/>
          </a:prstGeom>
          <a:solidFill>
            <a:schemeClr val="bg1"/>
          </a:solidFill>
          <a:ln>
            <a:solidFill>
              <a:srgbClr val="5EB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95CA"/>
              </a:solidFill>
            </a:endParaRPr>
          </a:p>
        </p:txBody>
      </p:sp>
      <p:sp>
        <p:nvSpPr>
          <p:cNvPr id="3" name="矩形 2">
            <a:extLst>
              <a:ext uri="{FF2B5EF4-FFF2-40B4-BE49-F238E27FC236}">
                <a16:creationId xmlns:a16="http://schemas.microsoft.com/office/drawing/2014/main" id="{E5417118-E3BC-6959-FD16-9EF81C96CA5A}"/>
              </a:ext>
            </a:extLst>
          </p:cNvPr>
          <p:cNvSpPr/>
          <p:nvPr/>
        </p:nvSpPr>
        <p:spPr>
          <a:xfrm>
            <a:off x="5924670" y="5565864"/>
            <a:ext cx="899605" cy="369332"/>
          </a:xfrm>
          <a:prstGeom prst="rect">
            <a:avLst/>
          </a:prstGeom>
        </p:spPr>
        <p:txBody>
          <a:bodyPr wrap="none">
            <a:spAutoFit/>
          </a:bodyPr>
          <a:lstStyle/>
          <a:p>
            <a:r>
              <a:rPr lang="en-US" altLang="zh-CN" dirty="0">
                <a:solidFill>
                  <a:srgbClr val="2B95CA"/>
                </a:solidFill>
                <a:latin typeface="Arial" panose="020B0604020202020204" pitchFamily="34" charset="0"/>
                <a:ea typeface="微软雅黑" panose="020B0503020204020204" pitchFamily="34" charset="-122"/>
              </a:rPr>
              <a:t>5. </a:t>
            </a:r>
            <a:r>
              <a:rPr lang="zh-CN" altLang="en-US" dirty="0">
                <a:solidFill>
                  <a:srgbClr val="2B95CA"/>
                </a:solidFill>
                <a:latin typeface="Arial" panose="020B0604020202020204" pitchFamily="34" charset="0"/>
                <a:ea typeface="微软雅黑" panose="020B0503020204020204" pitchFamily="34" charset="-122"/>
              </a:rPr>
              <a:t>总结</a:t>
            </a:r>
          </a:p>
        </p:txBody>
      </p:sp>
    </p:spTree>
    <p:extLst>
      <p:ext uri="{BB962C8B-B14F-4D97-AF65-F5344CB8AC3E}">
        <p14:creationId xmlns:p14="http://schemas.microsoft.com/office/powerpoint/2010/main" val="372026550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1+#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1+#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1+#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1+#ppt_w/2"/>
                                          </p:val>
                                        </p:tav>
                                        <p:tav tm="100000">
                                          <p:val>
                                            <p:strVal val="#ppt_x"/>
                                          </p:val>
                                        </p:tav>
                                      </p:tavLst>
                                    </p:anim>
                                    <p:anim calcmode="lin" valueType="num">
                                      <p:cBhvr additive="base">
                                        <p:cTn id="49" dur="500" fill="hold"/>
                                        <p:tgtEl>
                                          <p:spTgt spid="28"/>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1+#ppt_w/2"/>
                                          </p:val>
                                        </p:tav>
                                        <p:tav tm="100000">
                                          <p:val>
                                            <p:strVal val="#ppt_x"/>
                                          </p:val>
                                        </p:tav>
                                      </p:tavLst>
                                    </p:anim>
                                    <p:anim calcmode="lin" valueType="num">
                                      <p:cBhvr additive="base">
                                        <p:cTn id="53" dur="500" fill="hold"/>
                                        <p:tgtEl>
                                          <p:spTgt spid="30"/>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1+#ppt_w/2"/>
                                          </p:val>
                                        </p:tav>
                                        <p:tav tm="100000">
                                          <p:val>
                                            <p:strVal val="#ppt_x"/>
                                          </p:val>
                                        </p:tav>
                                      </p:tavLst>
                                    </p:anim>
                                    <p:anim calcmode="lin" valueType="num">
                                      <p:cBhvr additive="base">
                                        <p:cTn id="57"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1+#ppt_w/2"/>
                                          </p:val>
                                        </p:tav>
                                        <p:tav tm="100000">
                                          <p:val>
                                            <p:strVal val="#ppt_x"/>
                                          </p:val>
                                        </p:tav>
                                      </p:tavLst>
                                    </p:anim>
                                    <p:anim calcmode="lin" valueType="num">
                                      <p:cBhvr additive="base">
                                        <p:cTn id="63" dur="500" fill="hold"/>
                                        <p:tgtEl>
                                          <p:spTgt spid="2"/>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1+#ppt_w/2"/>
                                          </p:val>
                                        </p:tav>
                                        <p:tav tm="100000">
                                          <p:val>
                                            <p:strVal val="#ppt_x"/>
                                          </p:val>
                                        </p:tav>
                                      </p:tavLst>
                                    </p:anim>
                                    <p:anim calcmode="lin" valueType="num">
                                      <p:cBhvr additive="base">
                                        <p:cTn id="6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24" grpId="0" animBg="1"/>
      <p:bldP spid="25" grpId="0"/>
      <p:bldP spid="27" grpId="0" animBg="1"/>
      <p:bldP spid="28" grpId="0"/>
      <p:bldP spid="30" grpId="0" animBg="1"/>
      <p:bldP spid="31" grpId="0"/>
      <p:bldP spid="34" grpId="0"/>
      <p:bldP spid="9" grpId="0" animBg="1"/>
      <p:bldP spid="33" grpId="0" animBg="1"/>
      <p:bldP spid="2"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a:extLst>
              <a:ext uri="{FF2B5EF4-FFF2-40B4-BE49-F238E27FC236}">
                <a16:creationId xmlns:a16="http://schemas.microsoft.com/office/drawing/2014/main" id="{BCDEE378-E398-440A-BD7D-289F0E8B2773}"/>
              </a:ext>
            </a:extLst>
          </p:cNvPr>
          <p:cNvSpPr/>
          <p:nvPr/>
        </p:nvSpPr>
        <p:spPr>
          <a:xfrm rot="17414142">
            <a:off x="3357022" y="2501338"/>
            <a:ext cx="1534077" cy="1396990"/>
          </a:xfrm>
          <a:prstGeom prst="triangle">
            <a:avLst/>
          </a:prstGeom>
          <a:solidFill>
            <a:srgbClr val="6EB5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pPr>
            <a:endParaRPr lang="zh-CN" altLang="en-US" sz="2800">
              <a:solidFill>
                <a:srgbClr val="FFFFFF"/>
              </a:solidFill>
            </a:endParaRPr>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5044749" y="566437"/>
            <a:ext cx="2644239"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初始化</a:t>
            </a:r>
          </a:p>
        </p:txBody>
      </p:sp>
      <p:sp>
        <p:nvSpPr>
          <p:cNvPr id="4" name="文本框 3">
            <a:extLst>
              <a:ext uri="{FF2B5EF4-FFF2-40B4-BE49-F238E27FC236}">
                <a16:creationId xmlns:a16="http://schemas.microsoft.com/office/drawing/2014/main" id="{E9E872BB-D78C-762A-649E-0FEDE89233B2}"/>
              </a:ext>
            </a:extLst>
          </p:cNvPr>
          <p:cNvSpPr txBox="1"/>
          <p:nvPr/>
        </p:nvSpPr>
        <p:spPr>
          <a:xfrm>
            <a:off x="513150" y="1338265"/>
            <a:ext cx="6161970" cy="369332"/>
          </a:xfrm>
          <a:prstGeom prst="rect">
            <a:avLst/>
          </a:prstGeom>
          <a:noFill/>
        </p:spPr>
        <p:txBody>
          <a:bodyPr wrap="square" rtlCol="0">
            <a:spAutoFit/>
          </a:bodyPr>
          <a:lstStyle/>
          <a:p>
            <a:r>
              <a:rPr lang="zh-CN" altLang="en-US" dirty="0">
                <a:latin typeface="Arial" panose="020B0604020202020204" pitchFamily="34" charset="0"/>
                <a:ea typeface="微软雅黑" panose="020B0503020204020204" pitchFamily="34" charset="-122"/>
              </a:rPr>
              <a:t>实现效果如图：</a:t>
            </a:r>
          </a:p>
        </p:txBody>
      </p:sp>
      <p:pic>
        <p:nvPicPr>
          <p:cNvPr id="5122" name="Picture 2">
            <a:extLst>
              <a:ext uri="{FF2B5EF4-FFF2-40B4-BE49-F238E27FC236}">
                <a16:creationId xmlns:a16="http://schemas.microsoft.com/office/drawing/2014/main" id="{9F464314-D904-3849-B5D4-2298B9E51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370" y="1506294"/>
            <a:ext cx="5577257" cy="511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7254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anim calcmode="lin" valueType="num">
                                      <p:cBhvr>
                                        <p:cTn id="13" dur="2000" fill="hold"/>
                                        <p:tgtEl>
                                          <p:spTgt spid="13"/>
                                        </p:tgtEl>
                                        <p:attrNameLst>
                                          <p:attrName>ppt_w</p:attrName>
                                        </p:attrNameLst>
                                      </p:cBhvr>
                                      <p:tavLst>
                                        <p:tav tm="0" fmla="#ppt_w*sin(2.5*pi*$)">
                                          <p:val>
                                            <p:fltVal val="0"/>
                                          </p:val>
                                        </p:tav>
                                        <p:tav tm="100000">
                                          <p:val>
                                            <p:fltVal val="1"/>
                                          </p:val>
                                        </p:tav>
                                      </p:tavLst>
                                    </p:anim>
                                    <p:anim calcmode="lin" valueType="num">
                                      <p:cBhvr>
                                        <p:cTn id="1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73377" y="52251"/>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73377"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000000"/>
              </a:solidFill>
              <a:latin typeface="新宋体" panose="02010609030101010101" pitchFamily="49" charset="-122"/>
              <a:ea typeface="新宋体" panose="02010609030101010101" pitchFamily="49" charset="-122"/>
            </a:endParaRPr>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4771264" y="628823"/>
            <a:ext cx="1324736"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刷新</a:t>
            </a:r>
          </a:p>
        </p:txBody>
      </p:sp>
      <p:sp>
        <p:nvSpPr>
          <p:cNvPr id="18" name="矩形 17">
            <a:extLst>
              <a:ext uri="{FF2B5EF4-FFF2-40B4-BE49-F238E27FC236}">
                <a16:creationId xmlns:a16="http://schemas.microsoft.com/office/drawing/2014/main" id="{0E82753B-1820-67C6-29B2-448D6F162952}"/>
              </a:ext>
            </a:extLst>
          </p:cNvPr>
          <p:cNvSpPr/>
          <p:nvPr/>
        </p:nvSpPr>
        <p:spPr>
          <a:xfrm>
            <a:off x="3624703" y="1669582"/>
            <a:ext cx="7993159" cy="40295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panose="020B0604020202020204" pitchFamily="34" charset="0"/>
                <a:ea typeface="微软雅黑" panose="020B0503020204020204" pitchFamily="34" charset="-122"/>
              </a:rPr>
              <a:t>用到的一些函数：</a:t>
            </a:r>
            <a:endParaRPr lang="en-US" altLang="zh-CN" dirty="0">
              <a:solidFill>
                <a:schemeClr val="tx1"/>
              </a:solidFill>
              <a:latin typeface="Arial" panose="020B0604020202020204" pitchFamily="34" charset="0"/>
              <a:ea typeface="微软雅黑" panose="020B0503020204020204" pitchFamily="34" charset="-122"/>
            </a:endParaRPr>
          </a:p>
          <a:p>
            <a:r>
              <a:rPr lang="en-US" altLang="zh-CN" dirty="0">
                <a:solidFill>
                  <a:srgbClr val="000000"/>
                </a:solidFill>
                <a:latin typeface="Arial" panose="020B0604020202020204" pitchFamily="34" charset="0"/>
                <a:ea typeface="微软雅黑" panose="020B0503020204020204" pitchFamily="34" charset="-122"/>
              </a:rPr>
              <a:t>1. </a:t>
            </a:r>
            <a:r>
              <a:rPr lang="en-US" altLang="zh-CN" dirty="0" err="1">
                <a:solidFill>
                  <a:srgbClr val="000000"/>
                </a:solidFill>
                <a:latin typeface="Arial" panose="020B0604020202020204" pitchFamily="34" charset="0"/>
                <a:ea typeface="微软雅黑" panose="020B0503020204020204" pitchFamily="34" charset="-122"/>
              </a:rPr>
              <a:t>GetDlgItem</a:t>
            </a:r>
            <a:r>
              <a:rPr lang="en-US" altLang="zh-CN" dirty="0">
                <a:solidFill>
                  <a:srgbClr val="000000"/>
                </a:solidFill>
                <a:latin typeface="Arial" panose="020B0604020202020204" pitchFamily="34" charset="0"/>
                <a:ea typeface="微软雅黑" panose="020B0503020204020204" pitchFamily="34" charset="-122"/>
              </a:rPr>
              <a:t>(Button</a:t>
            </a:r>
            <a:r>
              <a:rPr lang="zh-CN" altLang="en-US" dirty="0">
                <a:solidFill>
                  <a:srgbClr val="000000"/>
                </a:solidFill>
                <a:latin typeface="Arial" panose="020B0604020202020204" pitchFamily="34" charset="0"/>
                <a:ea typeface="微软雅黑" panose="020B0503020204020204" pitchFamily="34" charset="-122"/>
              </a:rPr>
              <a:t>的</a:t>
            </a:r>
            <a:r>
              <a:rPr lang="en-US" altLang="zh-CN" dirty="0">
                <a:solidFill>
                  <a:srgbClr val="000000"/>
                </a:solidFill>
                <a:latin typeface="Arial" panose="020B0604020202020204" pitchFamily="34" charset="0"/>
                <a:ea typeface="微软雅黑" panose="020B0503020204020204" pitchFamily="34" charset="-122"/>
              </a:rPr>
              <a:t>ID)-&gt;</a:t>
            </a:r>
            <a:r>
              <a:rPr lang="en-US" altLang="zh-CN" dirty="0" err="1">
                <a:solidFill>
                  <a:srgbClr val="000000"/>
                </a:solidFill>
                <a:latin typeface="Arial" panose="020B0604020202020204" pitchFamily="34" charset="0"/>
                <a:ea typeface="微软雅黑" panose="020B0503020204020204" pitchFamily="34" charset="-122"/>
              </a:rPr>
              <a:t>EnableWindow</a:t>
            </a:r>
            <a:r>
              <a:rPr lang="en-US" altLang="zh-CN" dirty="0">
                <a:solidFill>
                  <a:srgbClr val="000000"/>
                </a:solidFill>
                <a:latin typeface="Arial" panose="020B0604020202020204" pitchFamily="34" charset="0"/>
                <a:ea typeface="微软雅黑" panose="020B0503020204020204" pitchFamily="34" charset="-122"/>
              </a:rPr>
              <a:t>() //</a:t>
            </a:r>
            <a:r>
              <a:rPr lang="zh-CN" altLang="en-US" dirty="0">
                <a:solidFill>
                  <a:srgbClr val="000000"/>
                </a:solidFill>
                <a:latin typeface="Arial" panose="020B0604020202020204" pitchFamily="34" charset="0"/>
                <a:ea typeface="微软雅黑" panose="020B0503020204020204" pitchFamily="34" charset="-122"/>
              </a:rPr>
              <a:t>激活禁用的按钮</a:t>
            </a:r>
            <a:endParaRPr lang="en-US" altLang="zh-CN" dirty="0">
              <a:solidFill>
                <a:srgbClr val="000000"/>
              </a:solidFill>
              <a:latin typeface="Arial" panose="020B0604020202020204" pitchFamily="34" charset="0"/>
              <a:ea typeface="微软雅黑" panose="020B0503020204020204" pitchFamily="34" charset="-122"/>
            </a:endParaRPr>
          </a:p>
          <a:p>
            <a:endParaRPr lang="en-US" altLang="zh-CN" sz="1800" dirty="0">
              <a:solidFill>
                <a:schemeClr val="tx1"/>
              </a:solidFill>
              <a:latin typeface="Arial" panose="020B0604020202020204" pitchFamily="34" charset="0"/>
              <a:ea typeface="微软雅黑" panose="020B0503020204020204" pitchFamily="34" charset="-122"/>
            </a:endParaRPr>
          </a:p>
          <a:p>
            <a:r>
              <a:rPr lang="en-US" altLang="zh-CN" sz="1800" dirty="0">
                <a:solidFill>
                  <a:srgbClr val="000000"/>
                </a:solidFill>
                <a:latin typeface="Arial" panose="020B0604020202020204" pitchFamily="34" charset="0"/>
                <a:ea typeface="微软雅黑" panose="020B0503020204020204" pitchFamily="34" charset="-122"/>
              </a:rPr>
              <a:t>2. </a:t>
            </a:r>
            <a:r>
              <a:rPr lang="en-US" altLang="zh-CN" sz="1800" dirty="0">
                <a:solidFill>
                  <a:srgbClr val="0000FF"/>
                </a:solidFill>
                <a:latin typeface="Arial" panose="020B0604020202020204" pitchFamily="34" charset="0"/>
                <a:ea typeface="微软雅黑" panose="020B0503020204020204" pitchFamily="34" charset="-122"/>
              </a:rPr>
              <a:t>void</a:t>
            </a:r>
            <a:r>
              <a:rPr lang="en-US" altLang="zh-CN" sz="1800" dirty="0">
                <a:solidFill>
                  <a:srgbClr val="000000"/>
                </a:solidFill>
                <a:latin typeface="Arial" panose="020B0604020202020204" pitchFamily="34" charset="0"/>
                <a:ea typeface="微软雅黑" panose="020B0503020204020204" pitchFamily="34" charset="-122"/>
              </a:rPr>
              <a:t> </a:t>
            </a:r>
            <a:r>
              <a:rPr lang="en-US" altLang="zh-CN" sz="1800" dirty="0">
                <a:solidFill>
                  <a:srgbClr val="2B91AF"/>
                </a:solidFill>
                <a:latin typeface="Arial" panose="020B0604020202020204" pitchFamily="34" charset="0"/>
                <a:ea typeface="微软雅黑" panose="020B0503020204020204" pitchFamily="34" charset="-122"/>
              </a:rPr>
              <a:t>CMFCApplication5Dlg</a:t>
            </a:r>
            <a:r>
              <a:rPr lang="en-US" altLang="zh-CN" sz="1800" dirty="0">
                <a:solidFill>
                  <a:srgbClr val="000000"/>
                </a:solidFill>
                <a:latin typeface="Arial" panose="020B0604020202020204" pitchFamily="34" charset="0"/>
                <a:ea typeface="微软雅黑" panose="020B0503020204020204" pitchFamily="34" charset="-122"/>
              </a:rPr>
              <a:t>::OnBnClickedButton5() //</a:t>
            </a:r>
            <a:r>
              <a:rPr lang="zh-CN" altLang="en-US" dirty="0">
                <a:solidFill>
                  <a:srgbClr val="000000"/>
                </a:solidFill>
                <a:latin typeface="Arial" panose="020B0604020202020204" pitchFamily="34" charset="0"/>
                <a:ea typeface="微软雅黑" panose="020B0503020204020204" pitchFamily="34" charset="-122"/>
              </a:rPr>
              <a:t>事件处理函数</a:t>
            </a:r>
            <a:endParaRPr lang="en-US" altLang="zh-CN" dirty="0">
              <a:solidFill>
                <a:schemeClr val="tx1"/>
              </a:solidFill>
              <a:latin typeface="Arial" panose="020B0604020202020204" pitchFamily="34" charset="0"/>
              <a:ea typeface="微软雅黑" panose="020B0503020204020204" pitchFamily="34" charset="-122"/>
            </a:endParaRPr>
          </a:p>
          <a:p>
            <a:endParaRPr lang="en-US" altLang="zh-CN" dirty="0">
              <a:solidFill>
                <a:schemeClr val="tx1"/>
              </a:solidFill>
              <a:latin typeface="Arial" panose="020B0604020202020204" pitchFamily="34" charset="0"/>
              <a:ea typeface="微软雅黑" panose="020B0503020204020204" pitchFamily="34" charset="-122"/>
            </a:endParaRPr>
          </a:p>
          <a:p>
            <a:r>
              <a:rPr lang="en-US" altLang="zh-CN" sz="1800" dirty="0">
                <a:solidFill>
                  <a:srgbClr val="000000"/>
                </a:solidFill>
                <a:latin typeface="Arial" panose="020B0604020202020204" pitchFamily="34" charset="0"/>
                <a:ea typeface="微软雅黑" panose="020B0503020204020204" pitchFamily="34" charset="-122"/>
              </a:rPr>
              <a:t>3.</a:t>
            </a:r>
            <a:r>
              <a:rPr lang="en-US" altLang="zh-CN" sz="1800" dirty="0">
                <a:solidFill>
                  <a:srgbClr val="2B91AF"/>
                </a:solidFill>
                <a:latin typeface="Arial" panose="020B0604020202020204" pitchFamily="34" charset="0"/>
                <a:ea typeface="微软雅黑" panose="020B0503020204020204" pitchFamily="34" charset="-122"/>
              </a:rPr>
              <a:t> </a:t>
            </a:r>
            <a:r>
              <a:rPr lang="en-US" altLang="zh-CN" sz="1800" dirty="0" err="1">
                <a:solidFill>
                  <a:srgbClr val="2B91AF"/>
                </a:solidFill>
                <a:latin typeface="Arial" panose="020B0604020202020204" pitchFamily="34" charset="0"/>
                <a:ea typeface="微软雅黑" panose="020B0503020204020204" pitchFamily="34" charset="-122"/>
              </a:rPr>
              <a:t>CPen</a:t>
            </a:r>
            <a:r>
              <a:rPr lang="en-US" altLang="zh-CN" sz="1800" dirty="0">
                <a:solidFill>
                  <a:srgbClr val="000000"/>
                </a:solidFill>
                <a:latin typeface="Arial" panose="020B0604020202020204" pitchFamily="34" charset="0"/>
                <a:ea typeface="微软雅黑" panose="020B0503020204020204" pitchFamily="34" charset="-122"/>
              </a:rPr>
              <a:t> pen(</a:t>
            </a:r>
            <a:r>
              <a:rPr lang="en-US" altLang="zh-CN" sz="1800" dirty="0">
                <a:solidFill>
                  <a:srgbClr val="6F008A"/>
                </a:solidFill>
                <a:latin typeface="Arial" panose="020B0604020202020204" pitchFamily="34" charset="0"/>
                <a:ea typeface="微软雅黑" panose="020B0503020204020204" pitchFamily="34" charset="-122"/>
              </a:rPr>
              <a:t>PS_SOLID</a:t>
            </a:r>
            <a:r>
              <a:rPr lang="en-US" altLang="zh-CN" sz="1800" dirty="0">
                <a:solidFill>
                  <a:srgbClr val="000000"/>
                </a:solidFill>
                <a:latin typeface="Arial" panose="020B0604020202020204" pitchFamily="34" charset="0"/>
                <a:ea typeface="微软雅黑" panose="020B0503020204020204" pitchFamily="34" charset="-122"/>
              </a:rPr>
              <a:t>, 1, </a:t>
            </a:r>
            <a:r>
              <a:rPr lang="en-US" altLang="zh-CN" sz="1800" dirty="0">
                <a:solidFill>
                  <a:srgbClr val="6F008A"/>
                </a:solidFill>
                <a:latin typeface="Arial" panose="020B0604020202020204" pitchFamily="34" charset="0"/>
                <a:ea typeface="微软雅黑" panose="020B0503020204020204" pitchFamily="34" charset="-122"/>
              </a:rPr>
              <a:t>RGB</a:t>
            </a:r>
            <a:r>
              <a:rPr lang="en-US" altLang="zh-CN" sz="1800" dirty="0">
                <a:solidFill>
                  <a:srgbClr val="000000"/>
                </a:solidFill>
                <a:latin typeface="Arial" panose="020B0604020202020204" pitchFamily="34" charset="0"/>
                <a:ea typeface="微软雅黑" panose="020B0503020204020204" pitchFamily="34" charset="-122"/>
              </a:rPr>
              <a:t>(172, 229, 255)) //</a:t>
            </a:r>
            <a:r>
              <a:rPr lang="zh-CN" altLang="en-US" sz="1800" dirty="0">
                <a:solidFill>
                  <a:srgbClr val="000000"/>
                </a:solidFill>
                <a:latin typeface="Arial" panose="020B0604020202020204" pitchFamily="34" charset="0"/>
                <a:ea typeface="微软雅黑" panose="020B0503020204020204" pitchFamily="34" charset="-122"/>
              </a:rPr>
              <a:t>设置画笔</a:t>
            </a:r>
            <a:endParaRPr lang="en-US" altLang="zh-CN" sz="1800" dirty="0">
              <a:solidFill>
                <a:srgbClr val="000000"/>
              </a:solidFill>
              <a:latin typeface="Arial" panose="020B0604020202020204" pitchFamily="34" charset="0"/>
              <a:ea typeface="微软雅黑" panose="020B0503020204020204" pitchFamily="34" charset="-122"/>
            </a:endParaRPr>
          </a:p>
          <a:p>
            <a:endParaRPr lang="en-US" altLang="zh-CN" dirty="0">
              <a:solidFill>
                <a:srgbClr val="000000"/>
              </a:solidFill>
              <a:latin typeface="Arial" panose="020B0604020202020204" pitchFamily="34" charset="0"/>
              <a:ea typeface="微软雅黑" panose="020B0503020204020204" pitchFamily="34" charset="-122"/>
            </a:endParaRPr>
          </a:p>
          <a:p>
            <a:r>
              <a:rPr lang="en-US" altLang="zh-CN" dirty="0">
                <a:solidFill>
                  <a:srgbClr val="000000"/>
                </a:solidFill>
                <a:latin typeface="Arial" panose="020B0604020202020204" pitchFamily="34" charset="0"/>
                <a:ea typeface="微软雅黑" panose="020B0503020204020204" pitchFamily="34" charset="-122"/>
              </a:rPr>
              <a:t>4. </a:t>
            </a:r>
            <a:r>
              <a:rPr lang="en-US" altLang="zh-CN" sz="1800" dirty="0" err="1">
                <a:solidFill>
                  <a:srgbClr val="000000"/>
                </a:solidFill>
                <a:latin typeface="Arial" panose="020B0604020202020204" pitchFamily="34" charset="0"/>
                <a:ea typeface="微软雅黑" panose="020B0503020204020204" pitchFamily="34" charset="-122"/>
              </a:rPr>
              <a:t>m_memDC.SelectObject</a:t>
            </a:r>
            <a:r>
              <a:rPr lang="en-US" altLang="zh-CN" sz="1800" dirty="0">
                <a:solidFill>
                  <a:srgbClr val="000000"/>
                </a:solidFill>
                <a:latin typeface="Arial" panose="020B0604020202020204" pitchFamily="34" charset="0"/>
                <a:ea typeface="微软雅黑" panose="020B0503020204020204" pitchFamily="34" charset="-122"/>
              </a:rPr>
              <a:t>() //</a:t>
            </a:r>
            <a:r>
              <a:rPr lang="zh-CN" altLang="en-US" sz="1800" dirty="0">
                <a:solidFill>
                  <a:srgbClr val="000000"/>
                </a:solidFill>
                <a:latin typeface="Arial" panose="020B0604020202020204" pitchFamily="34" charset="0"/>
                <a:ea typeface="微软雅黑" panose="020B0503020204020204" pitchFamily="34" charset="-122"/>
              </a:rPr>
              <a:t>选择画刷或画笔</a:t>
            </a:r>
            <a:endParaRPr lang="en-US" altLang="zh-CN" sz="1800" dirty="0">
              <a:solidFill>
                <a:srgbClr val="000000"/>
              </a:solidFill>
              <a:latin typeface="Arial" panose="020B0604020202020204" pitchFamily="34" charset="0"/>
              <a:ea typeface="微软雅黑" panose="020B0503020204020204" pitchFamily="34" charset="-122"/>
            </a:endParaRPr>
          </a:p>
          <a:p>
            <a:endParaRPr lang="en-US" altLang="zh-CN" dirty="0">
              <a:solidFill>
                <a:srgbClr val="000000"/>
              </a:solidFill>
              <a:latin typeface="Arial" panose="020B0604020202020204" pitchFamily="34" charset="0"/>
              <a:ea typeface="微软雅黑" panose="020B0503020204020204" pitchFamily="34" charset="-122"/>
            </a:endParaRPr>
          </a:p>
          <a:p>
            <a:r>
              <a:rPr lang="en-US" altLang="zh-CN" dirty="0">
                <a:solidFill>
                  <a:srgbClr val="000000"/>
                </a:solidFill>
                <a:latin typeface="Arial" panose="020B0604020202020204" pitchFamily="34" charset="0"/>
                <a:ea typeface="微软雅黑" panose="020B0503020204020204" pitchFamily="34" charset="-122"/>
              </a:rPr>
              <a:t>5. </a:t>
            </a:r>
            <a:r>
              <a:rPr lang="en-US" altLang="zh-CN" sz="1800" dirty="0" err="1">
                <a:solidFill>
                  <a:srgbClr val="000000"/>
                </a:solidFill>
                <a:latin typeface="Arial" panose="020B0604020202020204" pitchFamily="34" charset="0"/>
                <a:ea typeface="微软雅黑" panose="020B0503020204020204" pitchFamily="34" charset="-122"/>
              </a:rPr>
              <a:t>m_memDC.Ellipse</a:t>
            </a:r>
            <a:r>
              <a:rPr lang="en-US" altLang="zh-CN" sz="1800" dirty="0">
                <a:solidFill>
                  <a:srgbClr val="000000"/>
                </a:solidFill>
                <a:latin typeface="Arial" panose="020B0604020202020204" pitchFamily="34" charset="0"/>
                <a:ea typeface="微软雅黑" panose="020B0503020204020204" pitchFamily="34" charset="-122"/>
              </a:rPr>
              <a:t>(</a:t>
            </a:r>
            <a:r>
              <a:rPr lang="es-ES" altLang="zh-CN" sz="1800" dirty="0">
                <a:solidFill>
                  <a:srgbClr val="000000"/>
                </a:solidFill>
                <a:latin typeface="Arial" panose="020B0604020202020204" pitchFamily="34" charset="0"/>
                <a:ea typeface="微软雅黑" panose="020B0503020204020204" pitchFamily="34" charset="-122"/>
              </a:rPr>
              <a:t>G.p[u].x - 3, G.p[u].y - 3, G.p[u].x + 3,      	G.p[u].y + 3</a:t>
            </a:r>
            <a:r>
              <a:rPr lang="en-US" altLang="zh-CN" dirty="0">
                <a:solidFill>
                  <a:srgbClr val="000000"/>
                </a:solidFill>
                <a:latin typeface="Arial" panose="020B0604020202020204" pitchFamily="34" charset="0"/>
                <a:ea typeface="微软雅黑" panose="020B0503020204020204" pitchFamily="34" charset="-122"/>
              </a:rPr>
              <a:t>)</a:t>
            </a:r>
            <a:r>
              <a:rPr lang="zh-CN" altLang="en-US" dirty="0">
                <a:solidFill>
                  <a:srgbClr val="000000"/>
                </a:solidFill>
                <a:latin typeface="Arial" panose="020B0604020202020204" pitchFamily="34" charset="0"/>
                <a:ea typeface="微软雅黑" panose="020B0503020204020204" pitchFamily="34" charset="-122"/>
              </a:rPr>
              <a:t> </a:t>
            </a:r>
            <a:r>
              <a:rPr lang="en-US" altLang="zh-CN" dirty="0">
                <a:solidFill>
                  <a:srgbClr val="000000"/>
                </a:solidFill>
                <a:latin typeface="Arial" panose="020B0604020202020204" pitchFamily="34" charset="0"/>
                <a:ea typeface="微软雅黑" panose="020B0503020204020204" pitchFamily="34" charset="-122"/>
              </a:rPr>
              <a:t>//</a:t>
            </a:r>
            <a:r>
              <a:rPr lang="zh-CN" altLang="en-US" dirty="0">
                <a:solidFill>
                  <a:srgbClr val="000000"/>
                </a:solidFill>
                <a:latin typeface="Arial" panose="020B0604020202020204" pitchFamily="34" charset="0"/>
                <a:ea typeface="微软雅黑" panose="020B0503020204020204" pitchFamily="34" charset="-122"/>
              </a:rPr>
              <a:t>画点</a:t>
            </a:r>
            <a:endParaRPr lang="en-US" altLang="zh-CN" dirty="0">
              <a:solidFill>
                <a:srgbClr val="000000"/>
              </a:solidFill>
              <a:latin typeface="Arial" panose="020B0604020202020204" pitchFamily="34" charset="0"/>
              <a:ea typeface="微软雅黑" panose="020B0503020204020204" pitchFamily="34" charset="-122"/>
            </a:endParaRPr>
          </a:p>
          <a:p>
            <a:endParaRPr lang="en-US" altLang="zh-CN" dirty="0">
              <a:solidFill>
                <a:srgbClr val="000000"/>
              </a:solidFill>
              <a:latin typeface="Arial" panose="020B0604020202020204" pitchFamily="34" charset="0"/>
              <a:ea typeface="微软雅黑" panose="020B0503020204020204" pitchFamily="34" charset="-122"/>
            </a:endParaRPr>
          </a:p>
          <a:p>
            <a:r>
              <a:rPr lang="en-US" altLang="zh-CN" dirty="0">
                <a:solidFill>
                  <a:srgbClr val="000000"/>
                </a:solidFill>
                <a:latin typeface="Arial" panose="020B0604020202020204" pitchFamily="34" charset="0"/>
                <a:ea typeface="微软雅黑" panose="020B0503020204020204" pitchFamily="34" charset="-122"/>
              </a:rPr>
              <a:t>6. </a:t>
            </a:r>
            <a:r>
              <a:rPr lang="es-ES" altLang="zh-CN" sz="1800" dirty="0">
                <a:solidFill>
                  <a:srgbClr val="000000"/>
                </a:solidFill>
                <a:latin typeface="Arial" panose="020B0604020202020204" pitchFamily="34" charset="0"/>
                <a:ea typeface="微软雅黑" panose="020B0503020204020204" pitchFamily="34" charset="-122"/>
              </a:rPr>
              <a:t>m_memDC.MoveTo(G.p[u].x, G.p[u].y) </a:t>
            </a:r>
            <a:r>
              <a:rPr lang="zh-CN" altLang="en-US" sz="1800" dirty="0">
                <a:solidFill>
                  <a:srgbClr val="000000"/>
                </a:solidFill>
                <a:latin typeface="Arial" panose="020B0604020202020204" pitchFamily="34" charset="0"/>
                <a:ea typeface="微软雅黑" panose="020B0503020204020204" pitchFamily="34" charset="-122"/>
              </a:rPr>
              <a:t>和 </a:t>
            </a:r>
            <a:r>
              <a:rPr lang="en-US" altLang="zh-CN" sz="1800" dirty="0" err="1">
                <a:solidFill>
                  <a:srgbClr val="000000"/>
                </a:solidFill>
                <a:latin typeface="Arial" panose="020B0604020202020204" pitchFamily="34" charset="0"/>
                <a:ea typeface="微软雅黑" panose="020B0503020204020204" pitchFamily="34" charset="-122"/>
              </a:rPr>
              <a:t>m_memDC.LineTo</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sz="1800" dirty="0" err="1">
                <a:solidFill>
                  <a:srgbClr val="000000"/>
                </a:solidFill>
                <a:latin typeface="Arial" panose="020B0604020202020204" pitchFamily="34" charset="0"/>
                <a:ea typeface="微软雅黑" panose="020B0503020204020204" pitchFamily="34" charset="-122"/>
              </a:rPr>
              <a:t>G.p</a:t>
            </a:r>
            <a:r>
              <a:rPr lang="en-US" altLang="zh-CN" sz="1800" dirty="0">
                <a:solidFill>
                  <a:srgbClr val="000000"/>
                </a:solidFill>
                <a:latin typeface="Arial" panose="020B0604020202020204" pitchFamily="34" charset="0"/>
                <a:ea typeface="微软雅黑" panose="020B0503020204020204" pitchFamily="34" charset="-122"/>
              </a:rPr>
              <a:t>[v].x, </a:t>
            </a:r>
            <a:r>
              <a:rPr lang="en-US" altLang="zh-CN" sz="1800" dirty="0" err="1">
                <a:solidFill>
                  <a:srgbClr val="000000"/>
                </a:solidFill>
                <a:latin typeface="Arial" panose="020B0604020202020204" pitchFamily="34" charset="0"/>
                <a:ea typeface="微软雅黑" panose="020B0503020204020204" pitchFamily="34" charset="-122"/>
              </a:rPr>
              <a:t>G.p</a:t>
            </a:r>
            <a:r>
              <a:rPr lang="en-US" altLang="zh-CN" sz="1800" dirty="0">
                <a:solidFill>
                  <a:srgbClr val="000000"/>
                </a:solidFill>
                <a:latin typeface="Arial" panose="020B0604020202020204" pitchFamily="34" charset="0"/>
                <a:ea typeface="微软雅黑" panose="020B0503020204020204" pitchFamily="34" charset="-122"/>
              </a:rPr>
              <a:t>[v].y) //</a:t>
            </a:r>
            <a:r>
              <a:rPr lang="zh-CN" altLang="en-US" sz="1800" dirty="0">
                <a:solidFill>
                  <a:srgbClr val="000000"/>
                </a:solidFill>
                <a:latin typeface="Arial" panose="020B0604020202020204" pitchFamily="34" charset="0"/>
                <a:ea typeface="微软雅黑" panose="020B0503020204020204" pitchFamily="34" charset="-122"/>
              </a:rPr>
              <a:t>画边</a:t>
            </a:r>
            <a:endParaRPr lang="zh-CN" altLang="en-US" dirty="0">
              <a:solidFill>
                <a:schemeClr val="tx1"/>
              </a:solidFill>
              <a:latin typeface="Arial" panose="020B0604020202020204" pitchFamily="34" charset="0"/>
              <a:ea typeface="微软雅黑" panose="020B0503020204020204" pitchFamily="34" charset="-122"/>
            </a:endParaRPr>
          </a:p>
        </p:txBody>
      </p:sp>
      <p:pic>
        <p:nvPicPr>
          <p:cNvPr id="12" name="图片 11">
            <a:extLst>
              <a:ext uri="{FF2B5EF4-FFF2-40B4-BE49-F238E27FC236}">
                <a16:creationId xmlns:a16="http://schemas.microsoft.com/office/drawing/2014/main" id="{C423EFDB-3A66-4D6F-AF45-F6D9FEBF47D0}"/>
              </a:ext>
            </a:extLst>
          </p:cNvPr>
          <p:cNvPicPr>
            <a:picLocks noChangeAspect="1"/>
          </p:cNvPicPr>
          <p:nvPr/>
        </p:nvPicPr>
        <p:blipFill>
          <a:blip r:embed="rId4"/>
          <a:stretch>
            <a:fillRect/>
          </a:stretch>
        </p:blipFill>
        <p:spPr>
          <a:xfrm>
            <a:off x="713587" y="1672876"/>
            <a:ext cx="1852654" cy="4097363"/>
          </a:xfrm>
          <a:prstGeom prst="rect">
            <a:avLst/>
          </a:prstGeom>
        </p:spPr>
      </p:pic>
    </p:spTree>
    <p:extLst>
      <p:ext uri="{BB962C8B-B14F-4D97-AF65-F5344CB8AC3E}">
        <p14:creationId xmlns:p14="http://schemas.microsoft.com/office/powerpoint/2010/main" val="15733201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5044749" y="616364"/>
            <a:ext cx="2644239"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刷新</a:t>
            </a:r>
          </a:p>
        </p:txBody>
      </p:sp>
      <p:sp>
        <p:nvSpPr>
          <p:cNvPr id="4" name="文本框 3">
            <a:extLst>
              <a:ext uri="{FF2B5EF4-FFF2-40B4-BE49-F238E27FC236}">
                <a16:creationId xmlns:a16="http://schemas.microsoft.com/office/drawing/2014/main" id="{E9E872BB-D78C-762A-649E-0FEDE89233B2}"/>
              </a:ext>
            </a:extLst>
          </p:cNvPr>
          <p:cNvSpPr txBox="1"/>
          <p:nvPr/>
        </p:nvSpPr>
        <p:spPr>
          <a:xfrm>
            <a:off x="513150" y="1338265"/>
            <a:ext cx="6161970" cy="369332"/>
          </a:xfrm>
          <a:prstGeom prst="rect">
            <a:avLst/>
          </a:prstGeom>
          <a:noFill/>
        </p:spPr>
        <p:txBody>
          <a:bodyPr wrap="square" rtlCol="0">
            <a:spAutoFit/>
          </a:bodyPr>
          <a:lstStyle/>
          <a:p>
            <a:r>
              <a:rPr lang="zh-CN" altLang="en-US" dirty="0">
                <a:latin typeface="Arial" panose="020B0604020202020204" pitchFamily="34" charset="0"/>
                <a:ea typeface="微软雅黑" panose="020B0503020204020204" pitchFamily="34" charset="-122"/>
              </a:rPr>
              <a:t>实现效果如图：</a:t>
            </a:r>
          </a:p>
        </p:txBody>
      </p:sp>
      <p:pic>
        <p:nvPicPr>
          <p:cNvPr id="1026" name="Picture 2">
            <a:extLst>
              <a:ext uri="{FF2B5EF4-FFF2-40B4-BE49-F238E27FC236}">
                <a16:creationId xmlns:a16="http://schemas.microsoft.com/office/drawing/2014/main" id="{CF4E1D60-D585-AF3B-73AA-65924F0E1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5631" y="1724874"/>
            <a:ext cx="5643666" cy="520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4003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000000"/>
              </a:solidFill>
              <a:latin typeface="新宋体" panose="02010609030101010101" pitchFamily="49" charset="-122"/>
              <a:ea typeface="新宋体" panose="02010609030101010101" pitchFamily="49" charset="-122"/>
            </a:endParaRPr>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3633758" y="586482"/>
            <a:ext cx="4357514"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设置为有</a:t>
            </a:r>
            <a:r>
              <a:rPr lang="en-US" altLang="zh-CN" sz="4400" dirty="0">
                <a:latin typeface="Arial" panose="020B0604020202020204" pitchFamily="34" charset="0"/>
                <a:ea typeface="微软雅黑" panose="020B0503020204020204" pitchFamily="34" charset="-122"/>
              </a:rPr>
              <a:t>/</a:t>
            </a:r>
            <a:r>
              <a:rPr lang="zh-CN" altLang="en-US" sz="4400" dirty="0">
                <a:latin typeface="Arial" panose="020B0604020202020204" pitchFamily="34" charset="0"/>
                <a:ea typeface="微软雅黑" panose="020B0503020204020204" pitchFamily="34" charset="-122"/>
              </a:rPr>
              <a:t>无车流</a:t>
            </a:r>
          </a:p>
        </p:txBody>
      </p:sp>
      <p:sp>
        <p:nvSpPr>
          <p:cNvPr id="18" name="矩形 17">
            <a:extLst>
              <a:ext uri="{FF2B5EF4-FFF2-40B4-BE49-F238E27FC236}">
                <a16:creationId xmlns:a16="http://schemas.microsoft.com/office/drawing/2014/main" id="{0E82753B-1820-67C6-29B2-448D6F162952}"/>
              </a:ext>
            </a:extLst>
          </p:cNvPr>
          <p:cNvSpPr/>
          <p:nvPr/>
        </p:nvSpPr>
        <p:spPr>
          <a:xfrm>
            <a:off x="4377275" y="2969394"/>
            <a:ext cx="7176007" cy="13298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panose="020B0604020202020204" pitchFamily="34" charset="0"/>
                <a:ea typeface="微软雅黑" panose="020B0503020204020204" pitchFamily="34" charset="-122"/>
              </a:rPr>
              <a:t>用到的一些函数：</a:t>
            </a:r>
            <a:endParaRPr lang="en-US" altLang="zh-CN" dirty="0">
              <a:solidFill>
                <a:schemeClr val="tx1"/>
              </a:solidFill>
              <a:latin typeface="Arial" panose="020B0604020202020204" pitchFamily="34" charset="0"/>
              <a:ea typeface="微软雅黑" panose="020B0503020204020204" pitchFamily="34" charset="-122"/>
            </a:endParaRPr>
          </a:p>
          <a:p>
            <a:pPr marL="342900" indent="-342900">
              <a:buAutoNum type="arabicPeriod"/>
            </a:pPr>
            <a:r>
              <a:rPr lang="en-US" altLang="zh-CN" sz="1800" dirty="0" err="1">
                <a:solidFill>
                  <a:srgbClr val="000000"/>
                </a:solidFill>
                <a:latin typeface="Arial" panose="020B0604020202020204" pitchFamily="34" charset="0"/>
                <a:ea typeface="微软雅黑" panose="020B0503020204020204" pitchFamily="34" charset="-122"/>
              </a:rPr>
              <a:t>GetDlgItem</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sz="1800" dirty="0">
                <a:solidFill>
                  <a:srgbClr val="6F008A"/>
                </a:solidFill>
                <a:latin typeface="Arial" panose="020B0604020202020204" pitchFamily="34" charset="0"/>
                <a:ea typeface="微软雅黑" panose="020B0503020204020204" pitchFamily="34" charset="-122"/>
              </a:rPr>
              <a:t>IDC_BUTTON4</a:t>
            </a:r>
            <a:r>
              <a:rPr lang="en-US" altLang="zh-CN" sz="1800" dirty="0">
                <a:solidFill>
                  <a:srgbClr val="000000"/>
                </a:solidFill>
                <a:latin typeface="Arial" panose="020B0604020202020204" pitchFamily="34" charset="0"/>
                <a:ea typeface="微软雅黑" panose="020B0503020204020204" pitchFamily="34" charset="-122"/>
              </a:rPr>
              <a:t>)-&gt;</a:t>
            </a:r>
            <a:r>
              <a:rPr lang="en-US" altLang="zh-CN" sz="1800" dirty="0" err="1">
                <a:solidFill>
                  <a:srgbClr val="6F008A"/>
                </a:solidFill>
                <a:latin typeface="Arial" panose="020B0604020202020204" pitchFamily="34" charset="0"/>
                <a:ea typeface="微软雅黑" panose="020B0503020204020204" pitchFamily="34" charset="-122"/>
              </a:rPr>
              <a:t>SetWindowText</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sz="1800" dirty="0">
                <a:solidFill>
                  <a:srgbClr val="A31515"/>
                </a:solidFill>
                <a:latin typeface="Arial" panose="020B0604020202020204" pitchFamily="34" charset="0"/>
                <a:ea typeface="微软雅黑" panose="020B0503020204020204" pitchFamily="34" charset="-122"/>
              </a:rPr>
              <a:t>L“</a:t>
            </a:r>
            <a:r>
              <a:rPr lang="zh-CN" altLang="en-US" sz="1800" dirty="0">
                <a:solidFill>
                  <a:srgbClr val="A31515"/>
                </a:solidFill>
                <a:latin typeface="Arial" panose="020B0604020202020204" pitchFamily="34" charset="0"/>
                <a:ea typeface="微软雅黑" panose="020B0503020204020204" pitchFamily="34" charset="-122"/>
              </a:rPr>
              <a:t>设置为</a:t>
            </a:r>
            <a:r>
              <a:rPr lang="en-US" altLang="zh-CN" sz="1800" dirty="0">
                <a:solidFill>
                  <a:srgbClr val="A31515"/>
                </a:solidFill>
                <a:latin typeface="Arial" panose="020B0604020202020204" pitchFamily="34" charset="0"/>
                <a:ea typeface="微软雅黑" panose="020B0503020204020204" pitchFamily="34" charset="-122"/>
              </a:rPr>
              <a:t>\n</a:t>
            </a:r>
            <a:r>
              <a:rPr lang="zh-CN" altLang="en-US" sz="1800" dirty="0">
                <a:solidFill>
                  <a:srgbClr val="A31515"/>
                </a:solidFill>
                <a:latin typeface="Arial" panose="020B0604020202020204" pitchFamily="34" charset="0"/>
                <a:ea typeface="微软雅黑" panose="020B0503020204020204" pitchFamily="34" charset="-122"/>
              </a:rPr>
              <a:t>无车流</a:t>
            </a:r>
            <a:r>
              <a:rPr lang="en-US" altLang="zh-CN" sz="1800" dirty="0">
                <a:solidFill>
                  <a:srgbClr val="A31515"/>
                </a:solidFill>
                <a:latin typeface="Arial" panose="020B0604020202020204" pitchFamily="34" charset="0"/>
                <a:ea typeface="微软雅黑" panose="020B0503020204020204" pitchFamily="34" charset="-122"/>
              </a:rPr>
              <a:t>”</a:t>
            </a:r>
            <a:r>
              <a:rPr lang="en-US" altLang="zh-CN" sz="1800" dirty="0">
                <a:solidFill>
                  <a:srgbClr val="000000"/>
                </a:solidFill>
                <a:latin typeface="Arial" panose="020B0604020202020204" pitchFamily="34" charset="0"/>
                <a:ea typeface="微软雅黑" panose="020B0503020204020204" pitchFamily="34" charset="-122"/>
              </a:rPr>
              <a:t>)</a:t>
            </a:r>
          </a:p>
          <a:p>
            <a:r>
              <a:rPr lang="en-US" altLang="zh-CN" dirty="0">
                <a:solidFill>
                  <a:srgbClr val="000000"/>
                </a:solidFill>
                <a:latin typeface="Arial" panose="020B0604020202020204" pitchFamily="34" charset="0"/>
                <a:ea typeface="微软雅黑" panose="020B0503020204020204" pitchFamily="34" charset="-122"/>
              </a:rPr>
              <a:t> 	</a:t>
            </a:r>
            <a:r>
              <a:rPr lang="en-US" altLang="zh-CN" sz="1800" dirty="0">
                <a:solidFill>
                  <a:srgbClr val="000000"/>
                </a:solidFill>
                <a:latin typeface="Arial" panose="020B0604020202020204" pitchFamily="34" charset="0"/>
                <a:ea typeface="微软雅黑" panose="020B0503020204020204" pitchFamily="34" charset="-122"/>
              </a:rPr>
              <a:t> //</a:t>
            </a:r>
            <a:r>
              <a:rPr lang="zh-CN" altLang="en-US" sz="1800" dirty="0">
                <a:solidFill>
                  <a:srgbClr val="000000"/>
                </a:solidFill>
                <a:latin typeface="Arial" panose="020B0604020202020204" pitchFamily="34" charset="0"/>
                <a:ea typeface="微软雅黑" panose="020B0503020204020204" pitchFamily="34" charset="-122"/>
              </a:rPr>
              <a:t>更改按钮的文字</a:t>
            </a:r>
            <a:endParaRPr lang="zh-CN" altLang="en-US" dirty="0">
              <a:solidFill>
                <a:schemeClr val="tx1"/>
              </a:solidFill>
              <a:latin typeface="Arial" panose="020B0604020202020204" pitchFamily="34" charset="0"/>
              <a:ea typeface="微软雅黑" panose="020B0503020204020204" pitchFamily="34" charset="-122"/>
            </a:endParaRPr>
          </a:p>
        </p:txBody>
      </p:sp>
      <p:pic>
        <p:nvPicPr>
          <p:cNvPr id="11" name="图片 10">
            <a:extLst>
              <a:ext uri="{FF2B5EF4-FFF2-40B4-BE49-F238E27FC236}">
                <a16:creationId xmlns:a16="http://schemas.microsoft.com/office/drawing/2014/main" id="{D3C93702-C70A-F48D-6440-77410FF7DA58}"/>
              </a:ext>
            </a:extLst>
          </p:cNvPr>
          <p:cNvPicPr>
            <a:picLocks noChangeAspect="1"/>
          </p:cNvPicPr>
          <p:nvPr/>
        </p:nvPicPr>
        <p:blipFill>
          <a:blip r:embed="rId4"/>
          <a:stretch>
            <a:fillRect/>
          </a:stretch>
        </p:blipFill>
        <p:spPr>
          <a:xfrm>
            <a:off x="638718" y="1710193"/>
            <a:ext cx="3518081" cy="3848298"/>
          </a:xfrm>
          <a:prstGeom prst="rect">
            <a:avLst/>
          </a:prstGeom>
        </p:spPr>
      </p:pic>
    </p:spTree>
    <p:extLst>
      <p:ext uri="{BB962C8B-B14F-4D97-AF65-F5344CB8AC3E}">
        <p14:creationId xmlns:p14="http://schemas.microsoft.com/office/powerpoint/2010/main" val="1110074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3740857" y="647098"/>
            <a:ext cx="4710283"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设置为有</a:t>
            </a:r>
            <a:r>
              <a:rPr lang="en-US" altLang="zh-CN" sz="4400" dirty="0">
                <a:latin typeface="Arial" panose="020B0604020202020204" pitchFamily="34" charset="0"/>
                <a:ea typeface="微软雅黑" panose="020B0503020204020204" pitchFamily="34" charset="-122"/>
              </a:rPr>
              <a:t>/</a:t>
            </a:r>
            <a:r>
              <a:rPr lang="zh-CN" altLang="en-US" sz="4400" dirty="0">
                <a:latin typeface="Arial" panose="020B0604020202020204" pitchFamily="34" charset="0"/>
                <a:ea typeface="微软雅黑" panose="020B0503020204020204" pitchFamily="34" charset="-122"/>
              </a:rPr>
              <a:t>无车流</a:t>
            </a:r>
          </a:p>
        </p:txBody>
      </p:sp>
      <p:sp>
        <p:nvSpPr>
          <p:cNvPr id="4" name="文本框 3">
            <a:extLst>
              <a:ext uri="{FF2B5EF4-FFF2-40B4-BE49-F238E27FC236}">
                <a16:creationId xmlns:a16="http://schemas.microsoft.com/office/drawing/2014/main" id="{E9E872BB-D78C-762A-649E-0FEDE89233B2}"/>
              </a:ext>
            </a:extLst>
          </p:cNvPr>
          <p:cNvSpPr txBox="1"/>
          <p:nvPr/>
        </p:nvSpPr>
        <p:spPr>
          <a:xfrm>
            <a:off x="513150" y="1338265"/>
            <a:ext cx="6161970" cy="369332"/>
          </a:xfrm>
          <a:prstGeom prst="rect">
            <a:avLst/>
          </a:prstGeom>
          <a:noFill/>
        </p:spPr>
        <p:txBody>
          <a:bodyPr wrap="square" rtlCol="0">
            <a:spAutoFit/>
          </a:bodyPr>
          <a:lstStyle/>
          <a:p>
            <a:r>
              <a:rPr lang="zh-CN" altLang="en-US" dirty="0">
                <a:latin typeface="Arial" panose="020B0604020202020204" pitchFamily="34" charset="0"/>
                <a:ea typeface="微软雅黑" panose="020B0503020204020204" pitchFamily="34" charset="-122"/>
              </a:rPr>
              <a:t>实现效果如图：</a:t>
            </a:r>
          </a:p>
        </p:txBody>
      </p:sp>
      <p:pic>
        <p:nvPicPr>
          <p:cNvPr id="2050" name="Picture 2">
            <a:extLst>
              <a:ext uri="{FF2B5EF4-FFF2-40B4-BE49-F238E27FC236}">
                <a16:creationId xmlns:a16="http://schemas.microsoft.com/office/drawing/2014/main" id="{1AC14A09-1B7B-D8F5-0508-C9807C760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63" y="2060056"/>
            <a:ext cx="4594225"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DEE380CC-92A0-D140-912C-BA3DABC39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318" y="2059624"/>
            <a:ext cx="4594225" cy="4235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10031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000000"/>
              </a:solidFill>
              <a:latin typeface="新宋体" panose="02010609030101010101" pitchFamily="49" charset="-122"/>
              <a:ea typeface="新宋体" panose="02010609030101010101" pitchFamily="49" charset="-122"/>
            </a:endParaRPr>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4356965" y="591249"/>
            <a:ext cx="4357514"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最短路径</a:t>
            </a:r>
          </a:p>
        </p:txBody>
      </p:sp>
      <p:sp>
        <p:nvSpPr>
          <p:cNvPr id="18" name="矩形 17">
            <a:extLst>
              <a:ext uri="{FF2B5EF4-FFF2-40B4-BE49-F238E27FC236}">
                <a16:creationId xmlns:a16="http://schemas.microsoft.com/office/drawing/2014/main" id="{0E82753B-1820-67C6-29B2-448D6F162952}"/>
              </a:ext>
            </a:extLst>
          </p:cNvPr>
          <p:cNvSpPr/>
          <p:nvPr/>
        </p:nvSpPr>
        <p:spPr>
          <a:xfrm>
            <a:off x="5163757" y="3398036"/>
            <a:ext cx="6523106" cy="13298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panose="020B0604020202020204" pitchFamily="34" charset="0"/>
                <a:ea typeface="微软雅黑" panose="020B0503020204020204" pitchFamily="34" charset="-122"/>
              </a:rPr>
              <a:t>用到的一些函数：</a:t>
            </a:r>
            <a:endParaRPr lang="en-US" altLang="zh-CN" dirty="0">
              <a:solidFill>
                <a:schemeClr val="tx1"/>
              </a:solidFill>
              <a:latin typeface="Arial" panose="020B0604020202020204" pitchFamily="34" charset="0"/>
              <a:ea typeface="微软雅黑" panose="020B0503020204020204" pitchFamily="34" charset="-122"/>
            </a:endParaRPr>
          </a:p>
          <a:p>
            <a:r>
              <a:rPr lang="en-US" altLang="zh-CN" dirty="0">
                <a:solidFill>
                  <a:srgbClr val="000000"/>
                </a:solidFill>
                <a:latin typeface="Arial" panose="020B0604020202020204" pitchFamily="34" charset="0"/>
                <a:ea typeface="微软雅黑" panose="020B0503020204020204" pitchFamily="34" charset="-122"/>
              </a:rPr>
              <a:t>1. </a:t>
            </a:r>
            <a:r>
              <a:rPr lang="en-US" altLang="zh-CN" sz="1800" dirty="0" err="1">
                <a:solidFill>
                  <a:srgbClr val="000000"/>
                </a:solidFill>
                <a:latin typeface="Arial" panose="020B0604020202020204" pitchFamily="34" charset="0"/>
                <a:ea typeface="微软雅黑" panose="020B0503020204020204" pitchFamily="34" charset="-122"/>
              </a:rPr>
              <a:t>Dlg.DoModal</a:t>
            </a:r>
            <a:r>
              <a:rPr lang="en-US" altLang="zh-CN" sz="1800" dirty="0">
                <a:solidFill>
                  <a:srgbClr val="000000"/>
                </a:solidFill>
                <a:latin typeface="Arial" panose="020B0604020202020204" pitchFamily="34" charset="0"/>
                <a:ea typeface="微软雅黑" panose="020B0503020204020204" pitchFamily="34" charset="-122"/>
              </a:rPr>
              <a:t>() //</a:t>
            </a:r>
            <a:r>
              <a:rPr lang="zh-CN" altLang="en-US" sz="1800" dirty="0">
                <a:solidFill>
                  <a:srgbClr val="000000"/>
                </a:solidFill>
                <a:latin typeface="Arial" panose="020B0604020202020204" pitchFamily="34" charset="0"/>
                <a:ea typeface="微软雅黑" panose="020B0503020204020204" pitchFamily="34" charset="-122"/>
              </a:rPr>
              <a:t>用于弹出</a:t>
            </a:r>
            <a:r>
              <a:rPr lang="en-US" altLang="zh-CN" sz="1800" dirty="0" err="1">
                <a:solidFill>
                  <a:srgbClr val="000000"/>
                </a:solidFill>
                <a:latin typeface="Arial" panose="020B0604020202020204" pitchFamily="34" charset="0"/>
                <a:ea typeface="微软雅黑" panose="020B0503020204020204" pitchFamily="34" charset="-122"/>
              </a:rPr>
              <a:t>Dlg</a:t>
            </a:r>
            <a:r>
              <a:rPr lang="zh-CN" altLang="en-US" sz="1800" dirty="0">
                <a:solidFill>
                  <a:srgbClr val="000000"/>
                </a:solidFill>
                <a:latin typeface="Arial" panose="020B0604020202020204" pitchFamily="34" charset="0"/>
                <a:ea typeface="微软雅黑" panose="020B0503020204020204" pitchFamily="34" charset="-122"/>
              </a:rPr>
              <a:t>所属的对话框</a:t>
            </a:r>
            <a:endParaRPr lang="zh-CN" altLang="en-US" dirty="0">
              <a:solidFill>
                <a:schemeClr val="tx1"/>
              </a:solidFill>
              <a:latin typeface="Arial" panose="020B0604020202020204" pitchFamily="34" charset="0"/>
              <a:ea typeface="微软雅黑" panose="020B0503020204020204" pitchFamily="34" charset="-122"/>
            </a:endParaRPr>
          </a:p>
        </p:txBody>
      </p:sp>
      <p:pic>
        <p:nvPicPr>
          <p:cNvPr id="13" name="图片 12">
            <a:extLst>
              <a:ext uri="{FF2B5EF4-FFF2-40B4-BE49-F238E27FC236}">
                <a16:creationId xmlns:a16="http://schemas.microsoft.com/office/drawing/2014/main" id="{E1755247-A94F-A54D-C5A1-678686C5FD1A}"/>
              </a:ext>
            </a:extLst>
          </p:cNvPr>
          <p:cNvPicPr>
            <a:picLocks noChangeAspect="1"/>
          </p:cNvPicPr>
          <p:nvPr/>
        </p:nvPicPr>
        <p:blipFill>
          <a:blip r:embed="rId4"/>
          <a:stretch>
            <a:fillRect/>
          </a:stretch>
        </p:blipFill>
        <p:spPr>
          <a:xfrm>
            <a:off x="368697" y="1489696"/>
            <a:ext cx="4795060" cy="5146576"/>
          </a:xfrm>
          <a:prstGeom prst="rect">
            <a:avLst/>
          </a:prstGeom>
        </p:spPr>
      </p:pic>
    </p:spTree>
    <p:extLst>
      <p:ext uri="{BB962C8B-B14F-4D97-AF65-F5344CB8AC3E}">
        <p14:creationId xmlns:p14="http://schemas.microsoft.com/office/powerpoint/2010/main" val="48892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4597841" y="628823"/>
            <a:ext cx="4710283"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最短路径</a:t>
            </a:r>
          </a:p>
        </p:txBody>
      </p:sp>
      <p:sp>
        <p:nvSpPr>
          <p:cNvPr id="4" name="文本框 3">
            <a:extLst>
              <a:ext uri="{FF2B5EF4-FFF2-40B4-BE49-F238E27FC236}">
                <a16:creationId xmlns:a16="http://schemas.microsoft.com/office/drawing/2014/main" id="{E9E872BB-D78C-762A-649E-0FEDE89233B2}"/>
              </a:ext>
            </a:extLst>
          </p:cNvPr>
          <p:cNvSpPr txBox="1"/>
          <p:nvPr/>
        </p:nvSpPr>
        <p:spPr>
          <a:xfrm>
            <a:off x="513150" y="1338265"/>
            <a:ext cx="6161970" cy="369332"/>
          </a:xfrm>
          <a:prstGeom prst="rect">
            <a:avLst/>
          </a:prstGeom>
          <a:noFill/>
        </p:spPr>
        <p:txBody>
          <a:bodyPr wrap="square" rtlCol="0">
            <a:spAutoFit/>
          </a:bodyPr>
          <a:lstStyle/>
          <a:p>
            <a:r>
              <a:rPr lang="zh-CN" altLang="en-US" dirty="0">
                <a:latin typeface="Arial" panose="020B0604020202020204" pitchFamily="34" charset="0"/>
                <a:ea typeface="微软雅黑" panose="020B0503020204020204" pitchFamily="34" charset="-122"/>
              </a:rPr>
              <a:t>实现效果如图：</a:t>
            </a:r>
          </a:p>
        </p:txBody>
      </p:sp>
      <p:pic>
        <p:nvPicPr>
          <p:cNvPr id="3074" name="Picture 2">
            <a:extLst>
              <a:ext uri="{FF2B5EF4-FFF2-40B4-BE49-F238E27FC236}">
                <a16:creationId xmlns:a16="http://schemas.microsoft.com/office/drawing/2014/main" id="{4C410B64-3ED4-974F-7BD5-DAEED14BD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50" y="2047058"/>
            <a:ext cx="50673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D60A1B0D-0E23-F60A-EB19-C20B8CA04975}"/>
              </a:ext>
            </a:extLst>
          </p:cNvPr>
          <p:cNvPicPr>
            <a:picLocks noChangeAspect="1"/>
          </p:cNvPicPr>
          <p:nvPr/>
        </p:nvPicPr>
        <p:blipFill>
          <a:blip r:embed="rId5"/>
          <a:stretch>
            <a:fillRect/>
          </a:stretch>
        </p:blipFill>
        <p:spPr>
          <a:xfrm>
            <a:off x="6078364" y="2053343"/>
            <a:ext cx="5123036" cy="4657790"/>
          </a:xfrm>
          <a:prstGeom prst="rect">
            <a:avLst/>
          </a:prstGeom>
        </p:spPr>
      </p:pic>
    </p:spTree>
    <p:extLst>
      <p:ext uri="{BB962C8B-B14F-4D97-AF65-F5344CB8AC3E}">
        <p14:creationId xmlns:p14="http://schemas.microsoft.com/office/powerpoint/2010/main" val="20182793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000000"/>
              </a:solidFill>
              <a:latin typeface="新宋体" panose="02010609030101010101" pitchFamily="49" charset="-122"/>
              <a:ea typeface="新宋体" panose="02010609030101010101" pitchFamily="49" charset="-122"/>
            </a:endParaRPr>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5132049" y="594190"/>
            <a:ext cx="1360929"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缩放</a:t>
            </a:r>
          </a:p>
        </p:txBody>
      </p:sp>
      <p:sp>
        <p:nvSpPr>
          <p:cNvPr id="18" name="矩形 17">
            <a:extLst>
              <a:ext uri="{FF2B5EF4-FFF2-40B4-BE49-F238E27FC236}">
                <a16:creationId xmlns:a16="http://schemas.microsoft.com/office/drawing/2014/main" id="{0E82753B-1820-67C6-29B2-448D6F162952}"/>
              </a:ext>
            </a:extLst>
          </p:cNvPr>
          <p:cNvSpPr/>
          <p:nvPr/>
        </p:nvSpPr>
        <p:spPr>
          <a:xfrm>
            <a:off x="5317702" y="2689687"/>
            <a:ext cx="6442601" cy="21241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panose="020B0604020202020204" pitchFamily="34" charset="0"/>
                <a:ea typeface="微软雅黑" panose="020B0503020204020204" pitchFamily="34" charset="-122"/>
              </a:rPr>
              <a:t>用到的一些函数：</a:t>
            </a:r>
            <a:endParaRPr lang="en-US" altLang="zh-CN" dirty="0">
              <a:solidFill>
                <a:schemeClr val="tx1"/>
              </a:solidFill>
              <a:latin typeface="Arial" panose="020B0604020202020204" pitchFamily="34" charset="0"/>
              <a:ea typeface="微软雅黑" panose="020B0503020204020204" pitchFamily="34" charset="-122"/>
            </a:endParaRPr>
          </a:p>
          <a:p>
            <a:pPr marL="342900" indent="-342900">
              <a:buAutoNum type="arabicPeriod"/>
            </a:pPr>
            <a:r>
              <a:rPr lang="en-US" altLang="zh-CN" sz="1800" dirty="0" err="1">
                <a:solidFill>
                  <a:srgbClr val="000000"/>
                </a:solidFill>
                <a:latin typeface="Arial" panose="020B0604020202020204" pitchFamily="34" charset="0"/>
                <a:ea typeface="微软雅黑" panose="020B0503020204020204" pitchFamily="34" charset="-122"/>
              </a:rPr>
              <a:t>m_pDC</a:t>
            </a:r>
            <a:r>
              <a:rPr lang="en-US" altLang="zh-CN" sz="1800" dirty="0">
                <a:solidFill>
                  <a:srgbClr val="000000"/>
                </a:solidFill>
                <a:latin typeface="Arial" panose="020B0604020202020204" pitchFamily="34" charset="0"/>
                <a:ea typeface="微软雅黑" panose="020B0503020204020204" pitchFamily="34" charset="-122"/>
              </a:rPr>
              <a:t>-&gt;</a:t>
            </a:r>
            <a:r>
              <a:rPr lang="en-US" altLang="zh-CN" sz="1800" dirty="0" err="1">
                <a:solidFill>
                  <a:srgbClr val="000000"/>
                </a:solidFill>
                <a:latin typeface="Arial" panose="020B0604020202020204" pitchFamily="34" charset="0"/>
                <a:ea typeface="微软雅黑" panose="020B0503020204020204" pitchFamily="34" charset="-122"/>
              </a:rPr>
              <a:t>StretchBlt</a:t>
            </a:r>
            <a:r>
              <a:rPr lang="en-US" altLang="zh-CN" sz="1800" dirty="0">
                <a:solidFill>
                  <a:srgbClr val="000000"/>
                </a:solidFill>
                <a:latin typeface="Arial" panose="020B0604020202020204" pitchFamily="34" charset="0"/>
                <a:ea typeface="微软雅黑" panose="020B0503020204020204" pitchFamily="34" charset="-122"/>
              </a:rPr>
              <a:t>(0, 0, </a:t>
            </a:r>
            <a:r>
              <a:rPr lang="en-US" altLang="zh-CN" sz="1800" dirty="0" err="1">
                <a:solidFill>
                  <a:srgbClr val="000000"/>
                </a:solidFill>
                <a:latin typeface="Arial" panose="020B0604020202020204" pitchFamily="34" charset="0"/>
                <a:ea typeface="微软雅黑" panose="020B0503020204020204" pitchFamily="34" charset="-122"/>
              </a:rPr>
              <a:t>rect.Width</a:t>
            </a:r>
            <a:r>
              <a:rPr lang="en-US" altLang="zh-CN" sz="1800" dirty="0">
                <a:solidFill>
                  <a:srgbClr val="000000"/>
                </a:solidFill>
                <a:latin typeface="Arial" panose="020B0604020202020204" pitchFamily="34" charset="0"/>
                <a:ea typeface="微软雅黑" panose="020B0503020204020204" pitchFamily="34" charset="-122"/>
              </a:rPr>
              <a:t>(), </a:t>
            </a:r>
            <a:r>
              <a:rPr lang="en-US" altLang="zh-CN" sz="1800" dirty="0" err="1">
                <a:solidFill>
                  <a:srgbClr val="000000"/>
                </a:solidFill>
                <a:latin typeface="Arial" panose="020B0604020202020204" pitchFamily="34" charset="0"/>
                <a:ea typeface="微软雅黑" panose="020B0503020204020204" pitchFamily="34" charset="-122"/>
              </a:rPr>
              <a:t>rect.Height</a:t>
            </a:r>
            <a:r>
              <a:rPr lang="en-US" altLang="zh-CN" sz="1800" dirty="0">
                <a:solidFill>
                  <a:srgbClr val="000000"/>
                </a:solidFill>
                <a:latin typeface="Arial" panose="020B0604020202020204" pitchFamily="34" charset="0"/>
                <a:ea typeface="微软雅黑" panose="020B0503020204020204" pitchFamily="34" charset="-122"/>
              </a:rPr>
              <a:t>()</a:t>
            </a:r>
          </a:p>
          <a:p>
            <a:r>
              <a:rPr lang="en-US" altLang="zh-CN" sz="1800" dirty="0">
                <a:solidFill>
                  <a:srgbClr val="000000"/>
                </a:solidFill>
                <a:latin typeface="Arial" panose="020B0604020202020204" pitchFamily="34" charset="0"/>
                <a:ea typeface="微软雅黑" panose="020B0503020204020204" pitchFamily="34" charset="-122"/>
              </a:rPr>
              <a:t>, &amp;</a:t>
            </a:r>
            <a:r>
              <a:rPr lang="en-US" altLang="zh-CN" sz="1800" dirty="0" err="1">
                <a:solidFill>
                  <a:srgbClr val="000000"/>
                </a:solidFill>
                <a:latin typeface="Arial" panose="020B0604020202020204" pitchFamily="34" charset="0"/>
                <a:ea typeface="微软雅黑" panose="020B0503020204020204" pitchFamily="34" charset="-122"/>
              </a:rPr>
              <a:t>m_memDC</a:t>
            </a:r>
            <a:r>
              <a:rPr lang="en-US" altLang="zh-CN" sz="1800" dirty="0">
                <a:solidFill>
                  <a:srgbClr val="000000"/>
                </a:solidFill>
                <a:latin typeface="Arial" panose="020B0604020202020204" pitchFamily="34" charset="0"/>
                <a:ea typeface="微软雅黑" panose="020B0503020204020204" pitchFamily="34" charset="-122"/>
              </a:rPr>
              <a:t>, </a:t>
            </a:r>
            <a:r>
              <a:rPr lang="en-US" altLang="zh-CN" sz="1800" dirty="0" err="1">
                <a:solidFill>
                  <a:srgbClr val="000000"/>
                </a:solidFill>
                <a:latin typeface="Arial" panose="020B0604020202020204" pitchFamily="34" charset="0"/>
                <a:ea typeface="微软雅黑" panose="020B0503020204020204" pitchFamily="34" charset="-122"/>
              </a:rPr>
              <a:t>widthCut</a:t>
            </a:r>
            <a:r>
              <a:rPr lang="en-US" altLang="zh-CN" sz="1800" dirty="0">
                <a:solidFill>
                  <a:srgbClr val="000000"/>
                </a:solidFill>
                <a:latin typeface="Arial" panose="020B0604020202020204" pitchFamily="34" charset="0"/>
                <a:ea typeface="微软雅黑" panose="020B0503020204020204" pitchFamily="34" charset="-122"/>
              </a:rPr>
              <a:t>, </a:t>
            </a:r>
            <a:r>
              <a:rPr lang="en-US" altLang="zh-CN" sz="1800" dirty="0" err="1">
                <a:solidFill>
                  <a:srgbClr val="000000"/>
                </a:solidFill>
                <a:latin typeface="Arial" panose="020B0604020202020204" pitchFamily="34" charset="0"/>
                <a:ea typeface="微软雅黑" panose="020B0503020204020204" pitchFamily="34" charset="-122"/>
              </a:rPr>
              <a:t>heightCut</a:t>
            </a:r>
            <a:r>
              <a:rPr lang="en-US" altLang="zh-CN" sz="1800" dirty="0">
                <a:solidFill>
                  <a:srgbClr val="000000"/>
                </a:solidFill>
                <a:latin typeface="Arial" panose="020B0604020202020204" pitchFamily="34" charset="0"/>
                <a:ea typeface="微软雅黑" panose="020B0503020204020204" pitchFamily="34" charset="-122"/>
              </a:rPr>
              <a:t>, </a:t>
            </a:r>
            <a:r>
              <a:rPr lang="en-US" altLang="zh-CN" sz="1800" dirty="0" err="1">
                <a:solidFill>
                  <a:srgbClr val="000000"/>
                </a:solidFill>
                <a:latin typeface="Arial" panose="020B0604020202020204" pitchFamily="34" charset="0"/>
                <a:ea typeface="微软雅黑" panose="020B0503020204020204" pitchFamily="34" charset="-122"/>
              </a:rPr>
              <a:t>widthNow</a:t>
            </a:r>
            <a:r>
              <a:rPr lang="en-US" altLang="zh-CN" sz="1800" dirty="0">
                <a:solidFill>
                  <a:srgbClr val="000000"/>
                </a:solidFill>
                <a:latin typeface="Arial" panose="020B0604020202020204" pitchFamily="34" charset="0"/>
                <a:ea typeface="微软雅黑" panose="020B0503020204020204" pitchFamily="34" charset="-122"/>
              </a:rPr>
              <a:t>, </a:t>
            </a:r>
            <a:r>
              <a:rPr lang="en-US" altLang="zh-CN" sz="1800" dirty="0" err="1">
                <a:solidFill>
                  <a:srgbClr val="000000"/>
                </a:solidFill>
                <a:latin typeface="Arial" panose="020B0604020202020204" pitchFamily="34" charset="0"/>
                <a:ea typeface="微软雅黑" panose="020B0503020204020204" pitchFamily="34" charset="-122"/>
              </a:rPr>
              <a:t>heightNow</a:t>
            </a:r>
            <a:endParaRPr lang="en-US" altLang="zh-CN" sz="1800" dirty="0">
              <a:solidFill>
                <a:srgbClr val="000000"/>
              </a:solidFill>
              <a:latin typeface="Arial" panose="020B0604020202020204" pitchFamily="34" charset="0"/>
              <a:ea typeface="微软雅黑" panose="020B0503020204020204" pitchFamily="34" charset="-122"/>
            </a:endParaRPr>
          </a:p>
          <a:p>
            <a:r>
              <a:rPr lang="en-US" altLang="zh-CN" sz="1800" dirty="0">
                <a:solidFill>
                  <a:srgbClr val="000000"/>
                </a:solidFill>
                <a:latin typeface="Arial" panose="020B0604020202020204" pitchFamily="34" charset="0"/>
                <a:ea typeface="微软雅黑" panose="020B0503020204020204" pitchFamily="34" charset="-122"/>
              </a:rPr>
              <a:t>, </a:t>
            </a:r>
            <a:r>
              <a:rPr lang="en-US" altLang="zh-CN" sz="1800" dirty="0">
                <a:solidFill>
                  <a:srgbClr val="6F008A"/>
                </a:solidFill>
                <a:latin typeface="Arial" panose="020B0604020202020204" pitchFamily="34" charset="0"/>
                <a:ea typeface="微软雅黑" panose="020B0503020204020204" pitchFamily="34" charset="-122"/>
              </a:rPr>
              <a:t>SRCCOPY</a:t>
            </a:r>
            <a:r>
              <a:rPr lang="en-US" altLang="zh-CN" sz="1800" dirty="0">
                <a:solidFill>
                  <a:srgbClr val="000000"/>
                </a:solidFill>
                <a:latin typeface="Arial" panose="020B0604020202020204" pitchFamily="34" charset="0"/>
                <a:ea typeface="微软雅黑" panose="020B0503020204020204" pitchFamily="34" charset="-122"/>
              </a:rPr>
              <a:t>) //</a:t>
            </a:r>
            <a:r>
              <a:rPr lang="zh-CN" altLang="en-US" sz="1800" dirty="0">
                <a:solidFill>
                  <a:srgbClr val="000000"/>
                </a:solidFill>
                <a:latin typeface="Arial" panose="020B0604020202020204" pitchFamily="34" charset="0"/>
                <a:ea typeface="微软雅黑" panose="020B0503020204020204" pitchFamily="34" charset="-122"/>
              </a:rPr>
              <a:t>用于画出缩放后的图像</a:t>
            </a:r>
            <a:endParaRPr lang="en-US" altLang="zh-CN" sz="1800" dirty="0">
              <a:solidFill>
                <a:srgbClr val="000000"/>
              </a:solidFill>
              <a:latin typeface="Arial" panose="020B0604020202020204" pitchFamily="34" charset="0"/>
              <a:ea typeface="微软雅黑" panose="020B0503020204020204" pitchFamily="34" charset="-122"/>
            </a:endParaRPr>
          </a:p>
          <a:p>
            <a:r>
              <a:rPr lang="en-US" altLang="zh-CN" kern="1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2.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OnMouseWheel</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(UINT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nFlags</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 short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zDelta</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CPoint</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 point)</a:t>
            </a:r>
          </a:p>
          <a:p>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 //</a:t>
            </a:r>
            <a:r>
              <a:rPr lang="zh-CN" altLang="en-US"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鼠标滚动处理函数</a:t>
            </a:r>
            <a:endParaRPr lang="zh-CN" altLang="en-US" dirty="0">
              <a:solidFill>
                <a:schemeClr val="tx1"/>
              </a:solidFill>
              <a:latin typeface="Arial" panose="020B0604020202020204" pitchFamily="34" charset="0"/>
              <a:ea typeface="微软雅黑" panose="020B0503020204020204" pitchFamily="34" charset="-122"/>
            </a:endParaRPr>
          </a:p>
          <a:p>
            <a:endParaRPr lang="zh-CN" altLang="en-US" sz="1800" dirty="0">
              <a:solidFill>
                <a:srgbClr val="000000"/>
              </a:solidFill>
              <a:latin typeface="Arial" panose="020B0604020202020204" pitchFamily="34" charset="0"/>
              <a:ea typeface="微软雅黑" panose="020B0503020204020204" pitchFamily="34" charset="-122"/>
            </a:endParaRPr>
          </a:p>
        </p:txBody>
      </p:sp>
      <p:pic>
        <p:nvPicPr>
          <p:cNvPr id="13" name="图片 12">
            <a:extLst>
              <a:ext uri="{FF2B5EF4-FFF2-40B4-BE49-F238E27FC236}">
                <a16:creationId xmlns:a16="http://schemas.microsoft.com/office/drawing/2014/main" id="{A28B5E1F-45E9-6DF6-DB82-EDD3FE925080}"/>
              </a:ext>
            </a:extLst>
          </p:cNvPr>
          <p:cNvPicPr>
            <a:picLocks noChangeAspect="1"/>
          </p:cNvPicPr>
          <p:nvPr/>
        </p:nvPicPr>
        <p:blipFill>
          <a:blip r:embed="rId4"/>
          <a:stretch>
            <a:fillRect/>
          </a:stretch>
        </p:blipFill>
        <p:spPr>
          <a:xfrm>
            <a:off x="256454" y="937958"/>
            <a:ext cx="4875595" cy="4982083"/>
          </a:xfrm>
          <a:prstGeom prst="rect">
            <a:avLst/>
          </a:prstGeom>
        </p:spPr>
      </p:pic>
    </p:spTree>
    <p:extLst>
      <p:ext uri="{BB962C8B-B14F-4D97-AF65-F5344CB8AC3E}">
        <p14:creationId xmlns:p14="http://schemas.microsoft.com/office/powerpoint/2010/main" val="40893400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5090649" y="753490"/>
            <a:ext cx="1307659"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缩放</a:t>
            </a:r>
          </a:p>
        </p:txBody>
      </p:sp>
      <p:sp>
        <p:nvSpPr>
          <p:cNvPr id="4" name="文本框 3">
            <a:extLst>
              <a:ext uri="{FF2B5EF4-FFF2-40B4-BE49-F238E27FC236}">
                <a16:creationId xmlns:a16="http://schemas.microsoft.com/office/drawing/2014/main" id="{E9E872BB-D78C-762A-649E-0FEDE89233B2}"/>
              </a:ext>
            </a:extLst>
          </p:cNvPr>
          <p:cNvSpPr txBox="1"/>
          <p:nvPr/>
        </p:nvSpPr>
        <p:spPr>
          <a:xfrm>
            <a:off x="513150" y="1338265"/>
            <a:ext cx="6161970" cy="369332"/>
          </a:xfrm>
          <a:prstGeom prst="rect">
            <a:avLst/>
          </a:prstGeom>
          <a:noFill/>
        </p:spPr>
        <p:txBody>
          <a:bodyPr wrap="square" rtlCol="0">
            <a:spAutoFit/>
          </a:bodyPr>
          <a:lstStyle/>
          <a:p>
            <a:r>
              <a:rPr lang="zh-CN" altLang="en-US" dirty="0">
                <a:latin typeface="Arial" panose="020B0604020202020204" pitchFamily="34" charset="0"/>
                <a:ea typeface="微软雅黑" panose="020B0503020204020204" pitchFamily="34" charset="-122"/>
              </a:rPr>
              <a:t>实现效果如图：</a:t>
            </a:r>
          </a:p>
        </p:txBody>
      </p:sp>
      <p:pic>
        <p:nvPicPr>
          <p:cNvPr id="15" name="图片 14">
            <a:extLst>
              <a:ext uri="{FF2B5EF4-FFF2-40B4-BE49-F238E27FC236}">
                <a16:creationId xmlns:a16="http://schemas.microsoft.com/office/drawing/2014/main" id="{0295325F-19F5-52C6-72BA-9209516D5567}"/>
              </a:ext>
            </a:extLst>
          </p:cNvPr>
          <p:cNvPicPr>
            <a:picLocks noChangeAspect="1"/>
          </p:cNvPicPr>
          <p:nvPr/>
        </p:nvPicPr>
        <p:blipFill>
          <a:blip r:embed="rId4"/>
          <a:stretch>
            <a:fillRect/>
          </a:stretch>
        </p:blipFill>
        <p:spPr>
          <a:xfrm>
            <a:off x="345210" y="2479425"/>
            <a:ext cx="5077331" cy="4565628"/>
          </a:xfrm>
          <a:prstGeom prst="rect">
            <a:avLst/>
          </a:prstGeom>
        </p:spPr>
      </p:pic>
      <p:pic>
        <p:nvPicPr>
          <p:cNvPr id="17" name="图片 16">
            <a:extLst>
              <a:ext uri="{FF2B5EF4-FFF2-40B4-BE49-F238E27FC236}">
                <a16:creationId xmlns:a16="http://schemas.microsoft.com/office/drawing/2014/main" id="{5376D24D-0FC6-8310-F759-FAA4BCACAC07}"/>
              </a:ext>
            </a:extLst>
          </p:cNvPr>
          <p:cNvPicPr>
            <a:picLocks noChangeAspect="1"/>
          </p:cNvPicPr>
          <p:nvPr/>
        </p:nvPicPr>
        <p:blipFill>
          <a:blip r:embed="rId5"/>
          <a:stretch>
            <a:fillRect/>
          </a:stretch>
        </p:blipFill>
        <p:spPr>
          <a:xfrm>
            <a:off x="5977131" y="2479425"/>
            <a:ext cx="5091823" cy="4583966"/>
          </a:xfrm>
          <a:prstGeom prst="rect">
            <a:avLst/>
          </a:prstGeom>
        </p:spPr>
      </p:pic>
    </p:spTree>
    <p:extLst>
      <p:ext uri="{BB962C8B-B14F-4D97-AF65-F5344CB8AC3E}">
        <p14:creationId xmlns:p14="http://schemas.microsoft.com/office/powerpoint/2010/main" val="22753258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000000"/>
              </a:solidFill>
              <a:latin typeface="新宋体" panose="02010609030101010101" pitchFamily="49" charset="-122"/>
              <a:ea typeface="新宋体" panose="02010609030101010101" pitchFamily="49" charset="-122"/>
            </a:endParaRPr>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4570051" y="628823"/>
            <a:ext cx="1871474"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点击点</a:t>
            </a:r>
          </a:p>
        </p:txBody>
      </p:sp>
      <p:sp>
        <p:nvSpPr>
          <p:cNvPr id="18" name="矩形 17">
            <a:extLst>
              <a:ext uri="{FF2B5EF4-FFF2-40B4-BE49-F238E27FC236}">
                <a16:creationId xmlns:a16="http://schemas.microsoft.com/office/drawing/2014/main" id="{0E82753B-1820-67C6-29B2-448D6F162952}"/>
              </a:ext>
            </a:extLst>
          </p:cNvPr>
          <p:cNvSpPr/>
          <p:nvPr/>
        </p:nvSpPr>
        <p:spPr>
          <a:xfrm>
            <a:off x="5505788" y="3354515"/>
            <a:ext cx="5778665" cy="24304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panose="020B0604020202020204" pitchFamily="34" charset="0"/>
                <a:ea typeface="微软雅黑" panose="020B0503020204020204" pitchFamily="34" charset="-122"/>
              </a:rPr>
              <a:t>用到的一些函数：</a:t>
            </a:r>
            <a:endParaRPr lang="en-US" altLang="zh-CN" dirty="0">
              <a:solidFill>
                <a:schemeClr val="tx1"/>
              </a:solidFill>
              <a:latin typeface="Arial" panose="020B0604020202020204" pitchFamily="34" charset="0"/>
              <a:ea typeface="微软雅黑" panose="020B0503020204020204" pitchFamily="34" charset="-122"/>
            </a:endParaRPr>
          </a:p>
          <a:p>
            <a:pPr marL="342900" indent="-342900">
              <a:buAutoNum type="arabicPeriod"/>
            </a:pPr>
            <a:r>
              <a:rPr lang="fr-FR" altLang="zh-CN" sz="1800" dirty="0">
                <a:solidFill>
                  <a:srgbClr val="2B91AF"/>
                </a:solidFill>
                <a:latin typeface="Arial" panose="020B0604020202020204" pitchFamily="34" charset="0"/>
                <a:ea typeface="微软雅黑" panose="020B0503020204020204" pitchFamily="34" charset="-122"/>
              </a:rPr>
              <a:t>CPoint</a:t>
            </a:r>
            <a:r>
              <a:rPr lang="fr-FR" altLang="zh-CN" sz="1800" dirty="0">
                <a:solidFill>
                  <a:srgbClr val="000000"/>
                </a:solidFill>
                <a:latin typeface="Arial" panose="020B0604020202020204" pitchFamily="34" charset="0"/>
                <a:ea typeface="微软雅黑" panose="020B0503020204020204" pitchFamily="34" charset="-122"/>
              </a:rPr>
              <a:t> tmpP = </a:t>
            </a:r>
            <a:r>
              <a:rPr lang="fr-FR" altLang="zh-CN" sz="1800" dirty="0">
                <a:solidFill>
                  <a:srgbClr val="2B91AF"/>
                </a:solidFill>
                <a:latin typeface="Arial" panose="020B0604020202020204" pitchFamily="34" charset="0"/>
                <a:ea typeface="微软雅黑" panose="020B0503020204020204" pitchFamily="34" charset="-122"/>
              </a:rPr>
              <a:t>CPoint</a:t>
            </a:r>
            <a:r>
              <a:rPr lang="fr-FR" altLang="zh-CN" sz="1800" dirty="0">
                <a:solidFill>
                  <a:srgbClr val="000000"/>
                </a:solidFill>
                <a:latin typeface="Arial" panose="020B0604020202020204" pitchFamily="34" charset="0"/>
                <a:ea typeface="微软雅黑" panose="020B0503020204020204" pitchFamily="34" charset="-122"/>
              </a:rPr>
              <a:t>(</a:t>
            </a:r>
            <a:r>
              <a:rPr lang="fr-FR" altLang="zh-CN" sz="1800" dirty="0">
                <a:solidFill>
                  <a:srgbClr val="808080"/>
                </a:solidFill>
                <a:latin typeface="Arial" panose="020B0604020202020204" pitchFamily="34" charset="0"/>
                <a:ea typeface="微软雅黑" panose="020B0503020204020204" pitchFamily="34" charset="-122"/>
              </a:rPr>
              <a:t>point</a:t>
            </a:r>
            <a:r>
              <a:rPr lang="fr-FR" altLang="zh-CN" sz="1800" dirty="0">
                <a:solidFill>
                  <a:srgbClr val="000000"/>
                </a:solidFill>
                <a:latin typeface="Arial" panose="020B0604020202020204" pitchFamily="34" charset="0"/>
                <a:ea typeface="微软雅黑" panose="020B0503020204020204" pitchFamily="34" charset="-122"/>
              </a:rPr>
              <a:t>.x - 125, </a:t>
            </a:r>
            <a:r>
              <a:rPr lang="fr-FR" altLang="zh-CN" sz="1800" dirty="0">
                <a:solidFill>
                  <a:srgbClr val="808080"/>
                </a:solidFill>
                <a:latin typeface="Arial" panose="020B0604020202020204" pitchFamily="34" charset="0"/>
                <a:ea typeface="微软雅黑" panose="020B0503020204020204" pitchFamily="34" charset="-122"/>
              </a:rPr>
              <a:t>point</a:t>
            </a:r>
            <a:r>
              <a:rPr lang="fr-FR" altLang="zh-CN" sz="1800" dirty="0">
                <a:solidFill>
                  <a:srgbClr val="000000"/>
                </a:solidFill>
                <a:latin typeface="Arial" panose="020B0604020202020204" pitchFamily="34" charset="0"/>
                <a:ea typeface="微软雅黑" panose="020B0503020204020204" pitchFamily="34" charset="-122"/>
              </a:rPr>
              <a:t>.y) </a:t>
            </a:r>
          </a:p>
          <a:p>
            <a:r>
              <a:rPr lang="en-US" altLang="zh-CN" sz="1800" dirty="0">
                <a:solidFill>
                  <a:schemeClr val="tx1"/>
                </a:solidFill>
                <a:latin typeface="Arial" panose="020B0604020202020204" pitchFamily="34" charset="0"/>
                <a:ea typeface="微软雅黑" panose="020B0503020204020204" pitchFamily="34" charset="-122"/>
              </a:rPr>
              <a:t>// </a:t>
            </a:r>
            <a:r>
              <a:rPr lang="zh-CN" altLang="en-US" sz="1800" dirty="0">
                <a:solidFill>
                  <a:schemeClr val="tx1"/>
                </a:solidFill>
                <a:latin typeface="Arial" panose="020B0604020202020204" pitchFamily="34" charset="0"/>
                <a:ea typeface="微软雅黑" panose="020B0503020204020204" pitchFamily="34" charset="-122"/>
              </a:rPr>
              <a:t>更新鼠标相对于静态对话框位置</a:t>
            </a:r>
            <a:endParaRPr lang="fr-FR" altLang="zh-CN" sz="1800" dirty="0">
              <a:solidFill>
                <a:schemeClr val="tx1"/>
              </a:solidFill>
              <a:latin typeface="Arial" panose="020B0604020202020204" pitchFamily="34" charset="0"/>
              <a:ea typeface="微软雅黑" panose="020B0503020204020204" pitchFamily="34" charset="-122"/>
            </a:endParaRPr>
          </a:p>
          <a:p>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2. void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OnLButtonUp</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(UINT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nFlags</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CPoint</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 point)</a:t>
            </a:r>
          </a:p>
          <a:p>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a:t>
            </a:r>
            <a:r>
              <a:rPr lang="zh-CN" altLang="en-US"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鼠标点击处理函数</a:t>
            </a:r>
            <a:endPar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endParaRPr>
          </a:p>
          <a:p>
            <a:r>
              <a:rPr lang="en-US" altLang="zh-CN" sz="1800" dirty="0">
                <a:solidFill>
                  <a:srgbClr val="000000"/>
                </a:solidFill>
                <a:latin typeface="Arial" panose="020B0604020202020204" pitchFamily="34" charset="0"/>
                <a:ea typeface="微软雅黑" panose="020B0503020204020204" pitchFamily="34" charset="-122"/>
              </a:rPr>
              <a:t>3. </a:t>
            </a:r>
            <a:r>
              <a:rPr lang="en-US" altLang="zh-CN" sz="1800" dirty="0" err="1">
                <a:solidFill>
                  <a:srgbClr val="000000"/>
                </a:solidFill>
                <a:latin typeface="Arial" panose="020B0604020202020204" pitchFamily="34" charset="0"/>
                <a:ea typeface="微软雅黑" panose="020B0503020204020204" pitchFamily="34" charset="-122"/>
              </a:rPr>
              <a:t>rect.PtInRect</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sz="1800" dirty="0" err="1">
                <a:solidFill>
                  <a:srgbClr val="000000"/>
                </a:solidFill>
                <a:latin typeface="Arial" panose="020B0604020202020204" pitchFamily="34" charset="0"/>
                <a:ea typeface="微软雅黑" panose="020B0503020204020204" pitchFamily="34" charset="-122"/>
              </a:rPr>
              <a:t>tmpP</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kern="1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 //</a:t>
            </a:r>
            <a:r>
              <a:rPr lang="zh-CN" altLang="en-US" sz="1800" dirty="0">
                <a:solidFill>
                  <a:schemeClr val="tx1"/>
                </a:solidFill>
                <a:latin typeface="Arial" panose="020B0604020202020204" pitchFamily="34" charset="0"/>
                <a:ea typeface="微软雅黑" panose="020B0503020204020204" pitchFamily="34" charset="-122"/>
              </a:rPr>
              <a:t>鼠标是否放在图片窗口</a:t>
            </a:r>
            <a:endParaRPr lang="en-US" altLang="zh-CN" sz="1800" dirty="0">
              <a:solidFill>
                <a:schemeClr val="tx1"/>
              </a:solidFill>
              <a:latin typeface="Arial" panose="020B0604020202020204" pitchFamily="34" charset="0"/>
              <a:ea typeface="微软雅黑" panose="020B0503020204020204" pitchFamily="34" charset="-122"/>
            </a:endParaRPr>
          </a:p>
          <a:p>
            <a:r>
              <a:rPr lang="en-US" altLang="zh-CN" sz="1800" dirty="0">
                <a:solidFill>
                  <a:srgbClr val="000000"/>
                </a:solidFill>
                <a:latin typeface="Arial" panose="020B0604020202020204" pitchFamily="34" charset="0"/>
                <a:ea typeface="微软雅黑" panose="020B0503020204020204" pitchFamily="34" charset="-122"/>
              </a:rPr>
              <a:t>4. </a:t>
            </a:r>
            <a:r>
              <a:rPr lang="en-US" altLang="zh-CN" sz="1800" dirty="0" err="1">
                <a:solidFill>
                  <a:srgbClr val="000000"/>
                </a:solidFill>
                <a:latin typeface="Arial" panose="020B0604020202020204" pitchFamily="34" charset="0"/>
                <a:ea typeface="微软雅黑" panose="020B0503020204020204" pitchFamily="34" charset="-122"/>
              </a:rPr>
              <a:t>UpdateData</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sz="1800" dirty="0">
                <a:solidFill>
                  <a:srgbClr val="6F008A"/>
                </a:solidFill>
                <a:latin typeface="Arial" panose="020B0604020202020204" pitchFamily="34" charset="0"/>
                <a:ea typeface="微软雅黑" panose="020B0503020204020204" pitchFamily="34" charset="-122"/>
              </a:rPr>
              <a:t>FALSE</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dirty="0">
                <a:solidFill>
                  <a:schemeClr val="tx1"/>
                </a:solidFill>
                <a:latin typeface="Arial" panose="020B0604020202020204" pitchFamily="34" charset="0"/>
                <a:ea typeface="微软雅黑" panose="020B0503020204020204" pitchFamily="34" charset="-122"/>
              </a:rPr>
              <a:t> //</a:t>
            </a:r>
            <a:r>
              <a:rPr lang="zh-CN" altLang="en-US" dirty="0">
                <a:solidFill>
                  <a:schemeClr val="tx1"/>
                </a:solidFill>
                <a:latin typeface="Arial" panose="020B0604020202020204" pitchFamily="34" charset="0"/>
                <a:ea typeface="微软雅黑" panose="020B0503020204020204" pitchFamily="34" charset="-122"/>
              </a:rPr>
              <a:t>更新提示框信息</a:t>
            </a:r>
          </a:p>
        </p:txBody>
      </p:sp>
      <p:pic>
        <p:nvPicPr>
          <p:cNvPr id="12" name="图片 11">
            <a:extLst>
              <a:ext uri="{FF2B5EF4-FFF2-40B4-BE49-F238E27FC236}">
                <a16:creationId xmlns:a16="http://schemas.microsoft.com/office/drawing/2014/main" id="{7F038C8F-7059-9D56-6245-A6B44DAE42F4}"/>
              </a:ext>
            </a:extLst>
          </p:cNvPr>
          <p:cNvPicPr>
            <a:picLocks noChangeAspect="1"/>
          </p:cNvPicPr>
          <p:nvPr/>
        </p:nvPicPr>
        <p:blipFill>
          <a:blip r:embed="rId4"/>
          <a:stretch>
            <a:fillRect/>
          </a:stretch>
        </p:blipFill>
        <p:spPr>
          <a:xfrm>
            <a:off x="1179666" y="1520853"/>
            <a:ext cx="2617215" cy="5084262"/>
          </a:xfrm>
          <a:prstGeom prst="rect">
            <a:avLst/>
          </a:prstGeom>
        </p:spPr>
      </p:pic>
    </p:spTree>
    <p:extLst>
      <p:ext uri="{BB962C8B-B14F-4D97-AF65-F5344CB8AC3E}">
        <p14:creationId xmlns:p14="http://schemas.microsoft.com/office/powerpoint/2010/main" val="30458693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C85DE3A-5664-457F-9682-E4C9BEAAEA4D}"/>
              </a:ext>
            </a:extLst>
          </p:cNvPr>
          <p:cNvPicPr>
            <a:picLocks noChangeAspect="1"/>
          </p:cNvPicPr>
          <p:nvPr/>
        </p:nvPicPr>
        <p:blipFill>
          <a:blip r:embed="rId3" cstate="print"/>
          <a:stretch>
            <a:fillRect/>
          </a:stretch>
        </p:blipFill>
        <p:spPr>
          <a:xfrm>
            <a:off x="0" y="3462509"/>
            <a:ext cx="12192000" cy="3395491"/>
          </a:xfrm>
          <a:prstGeom prst="rect">
            <a:avLst/>
          </a:prstGeom>
          <a:effectLst>
            <a:outerShdw blurRad="50800" dist="50800" dir="5400000" algn="ctr" rotWithShape="0">
              <a:srgbClr val="000000"/>
            </a:outerShdw>
          </a:effectLst>
        </p:spPr>
      </p:pic>
      <p:sp>
        <p:nvSpPr>
          <p:cNvPr id="18" name="矩形 17">
            <a:extLst>
              <a:ext uri="{FF2B5EF4-FFF2-40B4-BE49-F238E27FC236}">
                <a16:creationId xmlns:a16="http://schemas.microsoft.com/office/drawing/2014/main" id="{6B66B02B-CA13-4ED7-9286-E53057F59C1C}"/>
              </a:ext>
            </a:extLst>
          </p:cNvPr>
          <p:cNvSpPr/>
          <p:nvPr/>
        </p:nvSpPr>
        <p:spPr>
          <a:xfrm>
            <a:off x="7399866" y="777202"/>
            <a:ext cx="3767665" cy="4599997"/>
          </a:xfrm>
          <a:prstGeom prst="rect">
            <a:avLst/>
          </a:prstGeom>
          <a:solidFill>
            <a:srgbClr val="4E99BE"/>
          </a:solidFill>
          <a:ln w="38100">
            <a:solidFill>
              <a:srgbClr val="4E99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E373A33-4A44-4DBF-9345-E0F6888E9CCD}"/>
              </a:ext>
            </a:extLst>
          </p:cNvPr>
          <p:cNvSpPr txBox="1"/>
          <p:nvPr/>
        </p:nvSpPr>
        <p:spPr>
          <a:xfrm>
            <a:off x="8644321" y="1190283"/>
            <a:ext cx="2153154" cy="2215991"/>
          </a:xfrm>
          <a:prstGeom prst="rect">
            <a:avLst/>
          </a:prstGeom>
          <a:noFill/>
        </p:spPr>
        <p:txBody>
          <a:bodyPr wrap="none" rtlCol="0">
            <a:spAutoFit/>
          </a:bodyPr>
          <a:lstStyle/>
          <a:p>
            <a:r>
              <a:rPr lang="en-US" altLang="zh-CN" sz="13800" dirty="0">
                <a:solidFill>
                  <a:schemeClr val="bg1"/>
                </a:solidFill>
                <a:latin typeface="Arial" panose="020B0604020202020204" pitchFamily="34" charset="0"/>
                <a:ea typeface="微软雅黑" panose="020B0503020204020204" pitchFamily="34" charset="-122"/>
              </a:rPr>
              <a:t>01</a:t>
            </a:r>
            <a:endParaRPr lang="zh-CN" altLang="en-US" sz="13800" dirty="0">
              <a:solidFill>
                <a:schemeClr val="bg1"/>
              </a:solidFill>
              <a:latin typeface="Arial" panose="020B0604020202020204" pitchFamily="34" charset="0"/>
              <a:ea typeface="微软雅黑" panose="020B0503020204020204" pitchFamily="34" charset="-122"/>
            </a:endParaRPr>
          </a:p>
        </p:txBody>
      </p:sp>
      <p:sp>
        <p:nvSpPr>
          <p:cNvPr id="36" name="矩形 35">
            <a:extLst>
              <a:ext uri="{FF2B5EF4-FFF2-40B4-BE49-F238E27FC236}">
                <a16:creationId xmlns:a16="http://schemas.microsoft.com/office/drawing/2014/main" id="{BDE8C4B3-9ABF-4C53-A5DC-1EB7E6BFFD79}"/>
              </a:ext>
            </a:extLst>
          </p:cNvPr>
          <p:cNvSpPr/>
          <p:nvPr/>
        </p:nvSpPr>
        <p:spPr>
          <a:xfrm>
            <a:off x="7727504" y="3608065"/>
            <a:ext cx="2913134" cy="646331"/>
          </a:xfrm>
          <a:prstGeom prst="rect">
            <a:avLst/>
          </a:prstGeom>
        </p:spPr>
        <p:txBody>
          <a:bodyPr wrap="square">
            <a:spAutoFit/>
          </a:bodyPr>
          <a:lstStyle/>
          <a:p>
            <a:pPr algn="r"/>
            <a:r>
              <a:rPr lang="zh-CN" altLang="en-US" sz="3600" dirty="0">
                <a:solidFill>
                  <a:schemeClr val="bg1"/>
                </a:solidFill>
                <a:latin typeface="Arial" panose="020B0604020202020204" pitchFamily="34" charset="0"/>
                <a:ea typeface="微软雅黑" panose="020B0503020204020204" pitchFamily="34" charset="-122"/>
              </a:rPr>
              <a:t>选题背景</a:t>
            </a:r>
            <a:r>
              <a:rPr lang="en-US" altLang="zh-CN" sz="1600" dirty="0">
                <a:solidFill>
                  <a:schemeClr val="bg1"/>
                </a:solidFill>
                <a:latin typeface="Arial" panose="020B0604020202020204" pitchFamily="34" charset="0"/>
                <a:ea typeface="微软雅黑" panose="020B0503020204020204" pitchFamily="34" charset="-122"/>
              </a:rPr>
              <a:t>.</a:t>
            </a:r>
            <a:endParaRPr lang="zh-CN" altLang="en-US" sz="1600" dirty="0">
              <a:solidFill>
                <a:schemeClr val="bg1"/>
              </a:solidFill>
              <a:latin typeface="Arial" panose="020B0604020202020204" pitchFamily="34" charset="0"/>
              <a:ea typeface="微软雅黑" panose="020B0503020204020204" pitchFamily="34" charset="-122"/>
            </a:endParaRPr>
          </a:p>
        </p:txBody>
      </p:sp>
      <p:sp>
        <p:nvSpPr>
          <p:cNvPr id="37" name="矩形 36">
            <a:extLst>
              <a:ext uri="{FF2B5EF4-FFF2-40B4-BE49-F238E27FC236}">
                <a16:creationId xmlns:a16="http://schemas.microsoft.com/office/drawing/2014/main" id="{9C26FF71-FCE0-4C60-A206-5C06D36CB321}"/>
              </a:ext>
            </a:extLst>
          </p:cNvPr>
          <p:cNvSpPr/>
          <p:nvPr/>
        </p:nvSpPr>
        <p:spPr>
          <a:xfrm flipV="1">
            <a:off x="8644321" y="3404585"/>
            <a:ext cx="1926027" cy="4571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42233F2-0B09-4E25-93D4-E068F51902EF}"/>
              </a:ext>
            </a:extLst>
          </p:cNvPr>
          <p:cNvSpPr/>
          <p:nvPr/>
        </p:nvSpPr>
        <p:spPr>
          <a:xfrm>
            <a:off x="7727504" y="701824"/>
            <a:ext cx="248096" cy="16087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143535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5" grpId="0"/>
      <p:bldP spid="36" grpId="0"/>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EF0281C4-DA10-458B-92F5-2C7567ADD97F}"/>
              </a:ext>
            </a:extLst>
          </p:cNvPr>
          <p:cNvSpPr/>
          <p:nvPr/>
        </p:nvSpPr>
        <p:spPr>
          <a:xfrm>
            <a:off x="136006" y="566437"/>
            <a:ext cx="11919986" cy="5725126"/>
          </a:xfrm>
          <a:prstGeom prst="rect">
            <a:avLst/>
          </a:prstGeom>
          <a:solidFill>
            <a:schemeClr val="bg1">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000000"/>
              </a:solidFill>
              <a:latin typeface="新宋体" panose="02010609030101010101" pitchFamily="49" charset="-122"/>
              <a:ea typeface="新宋体" panose="02010609030101010101" pitchFamily="49" charset="-122"/>
            </a:endParaRPr>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87F493-6D3B-560E-ADC7-B3A5341E2B7C}"/>
              </a:ext>
            </a:extLst>
          </p:cNvPr>
          <p:cNvSpPr txBox="1"/>
          <p:nvPr/>
        </p:nvSpPr>
        <p:spPr>
          <a:xfrm>
            <a:off x="4356965" y="591249"/>
            <a:ext cx="4357514" cy="769441"/>
          </a:xfrm>
          <a:prstGeom prst="rect">
            <a:avLst/>
          </a:prstGeom>
          <a:noFill/>
        </p:spPr>
        <p:txBody>
          <a:bodyPr wrap="square" rtlCol="0">
            <a:spAutoFit/>
          </a:bodyPr>
          <a:lstStyle/>
          <a:p>
            <a:r>
              <a:rPr lang="zh-CN" altLang="en-US" sz="4400" dirty="0">
                <a:latin typeface="Arial" panose="020B0604020202020204" pitchFamily="34" charset="0"/>
                <a:ea typeface="微软雅黑" panose="020B0503020204020204" pitchFamily="34" charset="-122"/>
              </a:rPr>
              <a:t>图像移动</a:t>
            </a:r>
          </a:p>
        </p:txBody>
      </p:sp>
      <p:sp>
        <p:nvSpPr>
          <p:cNvPr id="18" name="矩形 17">
            <a:extLst>
              <a:ext uri="{FF2B5EF4-FFF2-40B4-BE49-F238E27FC236}">
                <a16:creationId xmlns:a16="http://schemas.microsoft.com/office/drawing/2014/main" id="{0E82753B-1820-67C6-29B2-448D6F162952}"/>
              </a:ext>
            </a:extLst>
          </p:cNvPr>
          <p:cNvSpPr/>
          <p:nvPr/>
        </p:nvSpPr>
        <p:spPr>
          <a:xfrm>
            <a:off x="5882296" y="2904851"/>
            <a:ext cx="5664365" cy="23162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panose="020B0604020202020204" pitchFamily="34" charset="0"/>
                <a:ea typeface="微软雅黑" panose="020B0503020204020204" pitchFamily="34" charset="-122"/>
              </a:rPr>
              <a:t>用到的一些函数：</a:t>
            </a:r>
            <a:endParaRPr lang="en-US" altLang="zh-CN" dirty="0">
              <a:solidFill>
                <a:schemeClr val="tx1"/>
              </a:solidFill>
              <a:latin typeface="Arial" panose="020B0604020202020204" pitchFamily="34" charset="0"/>
              <a:ea typeface="微软雅黑" panose="020B0503020204020204" pitchFamily="34" charset="-122"/>
            </a:endParaRPr>
          </a:p>
          <a:p>
            <a:pPr marL="342900" indent="-342900">
              <a:buAutoNum type="arabicPeriod"/>
            </a:pPr>
            <a:r>
              <a:rPr lang="fr-FR" altLang="zh-CN" sz="1800" dirty="0">
                <a:solidFill>
                  <a:srgbClr val="2B91AF"/>
                </a:solidFill>
                <a:latin typeface="Arial" panose="020B0604020202020204" pitchFamily="34" charset="0"/>
                <a:ea typeface="微软雅黑" panose="020B0503020204020204" pitchFamily="34" charset="-122"/>
              </a:rPr>
              <a:t>CPoint</a:t>
            </a:r>
            <a:r>
              <a:rPr lang="fr-FR" altLang="zh-CN" sz="1800" dirty="0">
                <a:solidFill>
                  <a:srgbClr val="000000"/>
                </a:solidFill>
                <a:latin typeface="Arial" panose="020B0604020202020204" pitchFamily="34" charset="0"/>
                <a:ea typeface="微软雅黑" panose="020B0503020204020204" pitchFamily="34" charset="-122"/>
              </a:rPr>
              <a:t> tmpP = </a:t>
            </a:r>
            <a:r>
              <a:rPr lang="fr-FR" altLang="zh-CN" sz="1800" dirty="0">
                <a:solidFill>
                  <a:srgbClr val="2B91AF"/>
                </a:solidFill>
                <a:latin typeface="Arial" panose="020B0604020202020204" pitchFamily="34" charset="0"/>
                <a:ea typeface="微软雅黑" panose="020B0503020204020204" pitchFamily="34" charset="-122"/>
              </a:rPr>
              <a:t>CPoint</a:t>
            </a:r>
            <a:r>
              <a:rPr lang="fr-FR" altLang="zh-CN" sz="1800" dirty="0">
                <a:solidFill>
                  <a:srgbClr val="000000"/>
                </a:solidFill>
                <a:latin typeface="Arial" panose="020B0604020202020204" pitchFamily="34" charset="0"/>
                <a:ea typeface="微软雅黑" panose="020B0503020204020204" pitchFamily="34" charset="-122"/>
              </a:rPr>
              <a:t>(</a:t>
            </a:r>
            <a:r>
              <a:rPr lang="fr-FR" altLang="zh-CN" sz="1800" dirty="0">
                <a:solidFill>
                  <a:srgbClr val="808080"/>
                </a:solidFill>
                <a:latin typeface="Arial" panose="020B0604020202020204" pitchFamily="34" charset="0"/>
                <a:ea typeface="微软雅黑" panose="020B0503020204020204" pitchFamily="34" charset="-122"/>
              </a:rPr>
              <a:t>point</a:t>
            </a:r>
            <a:r>
              <a:rPr lang="fr-FR" altLang="zh-CN" sz="1800" dirty="0">
                <a:solidFill>
                  <a:srgbClr val="000000"/>
                </a:solidFill>
                <a:latin typeface="Arial" panose="020B0604020202020204" pitchFamily="34" charset="0"/>
                <a:ea typeface="微软雅黑" panose="020B0503020204020204" pitchFamily="34" charset="-122"/>
              </a:rPr>
              <a:t>.x - 125, </a:t>
            </a:r>
            <a:r>
              <a:rPr lang="fr-FR" altLang="zh-CN" sz="1800" dirty="0">
                <a:solidFill>
                  <a:srgbClr val="808080"/>
                </a:solidFill>
                <a:latin typeface="Arial" panose="020B0604020202020204" pitchFamily="34" charset="0"/>
                <a:ea typeface="微软雅黑" panose="020B0503020204020204" pitchFamily="34" charset="-122"/>
              </a:rPr>
              <a:t>point</a:t>
            </a:r>
            <a:r>
              <a:rPr lang="fr-FR" altLang="zh-CN" sz="1800" dirty="0">
                <a:solidFill>
                  <a:srgbClr val="000000"/>
                </a:solidFill>
                <a:latin typeface="Arial" panose="020B0604020202020204" pitchFamily="34" charset="0"/>
                <a:ea typeface="微软雅黑" panose="020B0503020204020204" pitchFamily="34" charset="-122"/>
              </a:rPr>
              <a:t>.y) </a:t>
            </a:r>
          </a:p>
          <a:p>
            <a:r>
              <a:rPr lang="en-US" altLang="zh-CN" sz="1800" dirty="0">
                <a:solidFill>
                  <a:schemeClr val="tx1"/>
                </a:solidFill>
                <a:latin typeface="Arial" panose="020B0604020202020204" pitchFamily="34" charset="0"/>
                <a:ea typeface="微软雅黑" panose="020B0503020204020204" pitchFamily="34" charset="-122"/>
              </a:rPr>
              <a:t>// </a:t>
            </a:r>
            <a:r>
              <a:rPr lang="zh-CN" altLang="en-US" sz="1800" dirty="0">
                <a:solidFill>
                  <a:schemeClr val="tx1"/>
                </a:solidFill>
                <a:latin typeface="Arial" panose="020B0604020202020204" pitchFamily="34" charset="0"/>
                <a:ea typeface="微软雅黑" panose="020B0503020204020204" pitchFamily="34" charset="-122"/>
              </a:rPr>
              <a:t>更新鼠标相对于静态对话框位置</a:t>
            </a:r>
            <a:endParaRPr lang="fr-FR" altLang="zh-CN" sz="1800" dirty="0">
              <a:solidFill>
                <a:schemeClr val="tx1"/>
              </a:solidFill>
              <a:latin typeface="Arial" panose="020B0604020202020204" pitchFamily="34" charset="0"/>
              <a:ea typeface="微软雅黑" panose="020B0503020204020204" pitchFamily="34" charset="-122"/>
            </a:endParaRPr>
          </a:p>
          <a:p>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2. void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OnLButtonUp</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(UINT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nFlags</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 </a:t>
            </a:r>
            <a:r>
              <a:rPr lang="en-US" altLang="zh-CN" sz="1800" kern="100" dirty="0" err="1">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CPoint</a:t>
            </a:r>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 point)</a:t>
            </a:r>
          </a:p>
          <a:p>
            <a:r>
              <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a:t>
            </a:r>
            <a:r>
              <a:rPr lang="zh-CN" altLang="en-US"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rPr>
              <a:t>鼠标点击处理函数</a:t>
            </a:r>
            <a:endParaRPr lang="en-US" altLang="zh-CN" sz="1800" kern="1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endParaRPr>
          </a:p>
          <a:p>
            <a:r>
              <a:rPr lang="en-US" altLang="zh-CN" sz="1800" dirty="0">
                <a:solidFill>
                  <a:srgbClr val="000000"/>
                </a:solidFill>
                <a:latin typeface="Arial" panose="020B0604020202020204" pitchFamily="34" charset="0"/>
                <a:ea typeface="微软雅黑" panose="020B0503020204020204" pitchFamily="34" charset="-122"/>
              </a:rPr>
              <a:t>3. </a:t>
            </a:r>
            <a:r>
              <a:rPr lang="en-US" altLang="zh-CN" sz="1800" dirty="0" err="1">
                <a:solidFill>
                  <a:srgbClr val="000000"/>
                </a:solidFill>
                <a:latin typeface="Arial" panose="020B0604020202020204" pitchFamily="34" charset="0"/>
                <a:ea typeface="微软雅黑" panose="020B0503020204020204" pitchFamily="34" charset="-122"/>
              </a:rPr>
              <a:t>rect.PtInRect</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sz="1800" dirty="0" err="1">
                <a:solidFill>
                  <a:srgbClr val="000000"/>
                </a:solidFill>
                <a:latin typeface="Arial" panose="020B0604020202020204" pitchFamily="34" charset="0"/>
                <a:ea typeface="微软雅黑" panose="020B0503020204020204" pitchFamily="34" charset="-122"/>
              </a:rPr>
              <a:t>tmpP</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kern="1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 //</a:t>
            </a:r>
            <a:r>
              <a:rPr lang="zh-CN" altLang="en-US" sz="1800" dirty="0">
                <a:solidFill>
                  <a:schemeClr val="tx1"/>
                </a:solidFill>
                <a:latin typeface="Arial" panose="020B0604020202020204" pitchFamily="34" charset="0"/>
                <a:ea typeface="微软雅黑" panose="020B0503020204020204" pitchFamily="34" charset="-122"/>
              </a:rPr>
              <a:t>鼠标是否放在图片窗口</a:t>
            </a:r>
            <a:endParaRPr lang="en-US" altLang="zh-CN" sz="1800" dirty="0">
              <a:solidFill>
                <a:schemeClr val="tx1"/>
              </a:solidFill>
              <a:latin typeface="Arial" panose="020B0604020202020204" pitchFamily="34" charset="0"/>
              <a:ea typeface="微软雅黑" panose="020B0503020204020204" pitchFamily="34" charset="-122"/>
            </a:endParaRPr>
          </a:p>
          <a:p>
            <a:r>
              <a:rPr lang="en-US" altLang="zh-CN" sz="1800" dirty="0">
                <a:solidFill>
                  <a:srgbClr val="000000"/>
                </a:solidFill>
                <a:latin typeface="Arial" panose="020B0604020202020204" pitchFamily="34" charset="0"/>
                <a:ea typeface="微软雅黑" panose="020B0503020204020204" pitchFamily="34" charset="-122"/>
              </a:rPr>
              <a:t>4. </a:t>
            </a:r>
            <a:r>
              <a:rPr lang="en-US" altLang="zh-CN" sz="1800" dirty="0" err="1">
                <a:solidFill>
                  <a:srgbClr val="000000"/>
                </a:solidFill>
                <a:latin typeface="Arial" panose="020B0604020202020204" pitchFamily="34" charset="0"/>
                <a:ea typeface="微软雅黑" panose="020B0503020204020204" pitchFamily="34" charset="-122"/>
              </a:rPr>
              <a:t>UpdateData</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sz="1800" dirty="0">
                <a:solidFill>
                  <a:srgbClr val="6F008A"/>
                </a:solidFill>
                <a:latin typeface="Arial" panose="020B0604020202020204" pitchFamily="34" charset="0"/>
                <a:ea typeface="微软雅黑" panose="020B0503020204020204" pitchFamily="34" charset="-122"/>
              </a:rPr>
              <a:t>FALSE</a:t>
            </a:r>
            <a:r>
              <a:rPr lang="en-US" altLang="zh-CN" sz="1800" dirty="0">
                <a:solidFill>
                  <a:srgbClr val="000000"/>
                </a:solidFill>
                <a:latin typeface="Arial" panose="020B0604020202020204" pitchFamily="34" charset="0"/>
                <a:ea typeface="微软雅黑" panose="020B0503020204020204" pitchFamily="34" charset="-122"/>
              </a:rPr>
              <a:t>)</a:t>
            </a:r>
            <a:r>
              <a:rPr lang="en-US" altLang="zh-CN" dirty="0">
                <a:solidFill>
                  <a:schemeClr val="tx1"/>
                </a:solidFill>
                <a:latin typeface="Arial" panose="020B0604020202020204" pitchFamily="34" charset="0"/>
                <a:ea typeface="微软雅黑" panose="020B0503020204020204" pitchFamily="34" charset="-122"/>
              </a:rPr>
              <a:t> //</a:t>
            </a:r>
            <a:r>
              <a:rPr lang="zh-CN" altLang="en-US" dirty="0">
                <a:solidFill>
                  <a:schemeClr val="tx1"/>
                </a:solidFill>
                <a:latin typeface="Arial" panose="020B0604020202020204" pitchFamily="34" charset="0"/>
                <a:ea typeface="微软雅黑" panose="020B0503020204020204" pitchFamily="34" charset="-122"/>
              </a:rPr>
              <a:t>更新提示框信息</a:t>
            </a:r>
          </a:p>
        </p:txBody>
      </p:sp>
      <p:pic>
        <p:nvPicPr>
          <p:cNvPr id="12" name="图片 11">
            <a:extLst>
              <a:ext uri="{FF2B5EF4-FFF2-40B4-BE49-F238E27FC236}">
                <a16:creationId xmlns:a16="http://schemas.microsoft.com/office/drawing/2014/main" id="{9226471C-47EA-1FE9-9541-2B30F74527DA}"/>
              </a:ext>
            </a:extLst>
          </p:cNvPr>
          <p:cNvPicPr>
            <a:picLocks noChangeAspect="1"/>
          </p:cNvPicPr>
          <p:nvPr/>
        </p:nvPicPr>
        <p:blipFill>
          <a:blip r:embed="rId4"/>
          <a:stretch>
            <a:fillRect/>
          </a:stretch>
        </p:blipFill>
        <p:spPr>
          <a:xfrm>
            <a:off x="1339135" y="1523634"/>
            <a:ext cx="2718176" cy="5078699"/>
          </a:xfrm>
          <a:prstGeom prst="rect">
            <a:avLst/>
          </a:prstGeom>
        </p:spPr>
      </p:pic>
    </p:spTree>
    <p:extLst>
      <p:ext uri="{BB962C8B-B14F-4D97-AF65-F5344CB8AC3E}">
        <p14:creationId xmlns:p14="http://schemas.microsoft.com/office/powerpoint/2010/main" val="224658292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C85DE3A-5664-457F-9682-E4C9BEAAEA4D}"/>
              </a:ext>
            </a:extLst>
          </p:cNvPr>
          <p:cNvPicPr>
            <a:picLocks noChangeAspect="1"/>
          </p:cNvPicPr>
          <p:nvPr/>
        </p:nvPicPr>
        <p:blipFill>
          <a:blip r:embed="rId3" cstate="print"/>
          <a:stretch>
            <a:fillRect/>
          </a:stretch>
        </p:blipFill>
        <p:spPr>
          <a:xfrm>
            <a:off x="0" y="3462508"/>
            <a:ext cx="12192001" cy="3395492"/>
          </a:xfrm>
          <a:prstGeom prst="rect">
            <a:avLst/>
          </a:prstGeom>
        </p:spPr>
      </p:pic>
      <p:sp>
        <p:nvSpPr>
          <p:cNvPr id="18" name="矩形 17">
            <a:extLst>
              <a:ext uri="{FF2B5EF4-FFF2-40B4-BE49-F238E27FC236}">
                <a16:creationId xmlns:a16="http://schemas.microsoft.com/office/drawing/2014/main" id="{6B66B02B-CA13-4ED7-9286-E53057F59C1C}"/>
              </a:ext>
            </a:extLst>
          </p:cNvPr>
          <p:cNvSpPr/>
          <p:nvPr/>
        </p:nvSpPr>
        <p:spPr>
          <a:xfrm>
            <a:off x="7399866" y="777202"/>
            <a:ext cx="3767665" cy="4599997"/>
          </a:xfrm>
          <a:prstGeom prst="rect">
            <a:avLst/>
          </a:prstGeom>
          <a:solidFill>
            <a:srgbClr val="4E99BE"/>
          </a:solidFill>
          <a:ln w="38100">
            <a:solidFill>
              <a:srgbClr val="4E99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E373A33-4A44-4DBF-9345-E0F6888E9CCD}"/>
              </a:ext>
            </a:extLst>
          </p:cNvPr>
          <p:cNvSpPr txBox="1"/>
          <p:nvPr/>
        </p:nvSpPr>
        <p:spPr>
          <a:xfrm>
            <a:off x="8644321" y="1190283"/>
            <a:ext cx="2153154" cy="2215991"/>
          </a:xfrm>
          <a:prstGeom prst="rect">
            <a:avLst/>
          </a:prstGeom>
          <a:noFill/>
        </p:spPr>
        <p:txBody>
          <a:bodyPr wrap="none" rtlCol="0">
            <a:spAutoFit/>
          </a:bodyPr>
          <a:lstStyle/>
          <a:p>
            <a:r>
              <a:rPr lang="en-US" altLang="zh-CN" sz="13800" dirty="0">
                <a:solidFill>
                  <a:schemeClr val="bg1"/>
                </a:solidFill>
                <a:latin typeface="Arial" panose="020B0604020202020204" pitchFamily="34" charset="0"/>
                <a:ea typeface="微软雅黑" panose="020B0503020204020204" pitchFamily="34" charset="-122"/>
              </a:rPr>
              <a:t>05</a:t>
            </a:r>
            <a:endParaRPr lang="zh-CN" altLang="en-US" sz="13800" dirty="0">
              <a:solidFill>
                <a:schemeClr val="bg1"/>
              </a:solidFill>
              <a:latin typeface="Arial" panose="020B0604020202020204" pitchFamily="34" charset="0"/>
              <a:ea typeface="微软雅黑" panose="020B0503020204020204" pitchFamily="34" charset="-122"/>
            </a:endParaRPr>
          </a:p>
        </p:txBody>
      </p:sp>
      <p:sp>
        <p:nvSpPr>
          <p:cNvPr id="36" name="矩形 35">
            <a:extLst>
              <a:ext uri="{FF2B5EF4-FFF2-40B4-BE49-F238E27FC236}">
                <a16:creationId xmlns:a16="http://schemas.microsoft.com/office/drawing/2014/main" id="{BDE8C4B3-9ABF-4C53-A5DC-1EB7E6BFFD79}"/>
              </a:ext>
            </a:extLst>
          </p:cNvPr>
          <p:cNvSpPr/>
          <p:nvPr/>
        </p:nvSpPr>
        <p:spPr>
          <a:xfrm>
            <a:off x="7310065" y="3819355"/>
            <a:ext cx="2913134" cy="584775"/>
          </a:xfrm>
          <a:prstGeom prst="rect">
            <a:avLst/>
          </a:prstGeom>
        </p:spPr>
        <p:txBody>
          <a:bodyPr wrap="square">
            <a:spAutoFit/>
          </a:bodyPr>
          <a:lstStyle/>
          <a:p>
            <a:pPr algn="r"/>
            <a:r>
              <a:rPr lang="zh-CN" altLang="en-US" sz="3200" dirty="0">
                <a:solidFill>
                  <a:schemeClr val="bg1"/>
                </a:solidFill>
                <a:latin typeface="Arial" panose="020B0604020202020204" pitchFamily="34" charset="0"/>
                <a:ea typeface="微软雅黑" panose="020B0503020204020204" pitchFamily="34" charset="-122"/>
              </a:rPr>
              <a:t>总结</a:t>
            </a:r>
          </a:p>
        </p:txBody>
      </p:sp>
      <p:sp>
        <p:nvSpPr>
          <p:cNvPr id="37" name="矩形 36">
            <a:extLst>
              <a:ext uri="{FF2B5EF4-FFF2-40B4-BE49-F238E27FC236}">
                <a16:creationId xmlns:a16="http://schemas.microsoft.com/office/drawing/2014/main" id="{9C26FF71-FCE0-4C60-A206-5C06D36CB321}"/>
              </a:ext>
            </a:extLst>
          </p:cNvPr>
          <p:cNvSpPr/>
          <p:nvPr/>
        </p:nvSpPr>
        <p:spPr>
          <a:xfrm flipV="1">
            <a:off x="8644321" y="3404585"/>
            <a:ext cx="1926027" cy="4571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42233F2-0B09-4E25-93D4-E068F51902EF}"/>
              </a:ext>
            </a:extLst>
          </p:cNvPr>
          <p:cNvSpPr/>
          <p:nvPr/>
        </p:nvSpPr>
        <p:spPr>
          <a:xfrm>
            <a:off x="7727504" y="701824"/>
            <a:ext cx="248096" cy="16087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055238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5" grpId="0"/>
      <p:bldP spid="36" grpId="0"/>
      <p:bldP spid="37" grpId="0" animBg="1"/>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25CA54-79DD-4A60-98E7-BEE5010E9835}"/>
              </a:ext>
            </a:extLst>
          </p:cNvPr>
          <p:cNvPicPr>
            <a:picLocks noChangeAspect="1"/>
          </p:cNvPicPr>
          <p:nvPr/>
        </p:nvPicPr>
        <p:blipFill>
          <a:blip r:embed="rId3"/>
          <a:stretch>
            <a:fillRect/>
          </a:stretch>
        </p:blipFill>
        <p:spPr>
          <a:xfrm>
            <a:off x="0" y="0"/>
            <a:ext cx="12192000" cy="8125968"/>
          </a:xfrm>
          <a:prstGeom prst="rect">
            <a:avLst/>
          </a:prstGeom>
        </p:spPr>
      </p:pic>
      <p:sp>
        <p:nvSpPr>
          <p:cNvPr id="14" name="矩形 13">
            <a:extLst>
              <a:ext uri="{FF2B5EF4-FFF2-40B4-BE49-F238E27FC236}">
                <a16:creationId xmlns:a16="http://schemas.microsoft.com/office/drawing/2014/main" id="{1B4115F5-0341-4243-9406-E0B97956B2BF}"/>
              </a:ext>
            </a:extLst>
          </p:cNvPr>
          <p:cNvSpPr/>
          <p:nvPr/>
        </p:nvSpPr>
        <p:spPr>
          <a:xfrm>
            <a:off x="136006" y="566436"/>
            <a:ext cx="11919986" cy="6038249"/>
          </a:xfrm>
          <a:prstGeom prst="rect">
            <a:avLst/>
          </a:prstGeom>
          <a:solidFill>
            <a:schemeClr val="bg1">
              <a:alpha val="4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480D5E3E-C542-4BE0-BB6C-CA270EF8E395}"/>
              </a:ext>
            </a:extLst>
          </p:cNvPr>
          <p:cNvCxnSpPr/>
          <p:nvPr/>
        </p:nvCxnSpPr>
        <p:spPr>
          <a:xfrm flipH="1">
            <a:off x="8523043" y="-63478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E404A-14EA-474C-AF4A-603B10755322}"/>
              </a:ext>
            </a:extLst>
          </p:cNvPr>
          <p:cNvCxnSpPr/>
          <p:nvPr/>
        </p:nvCxnSpPr>
        <p:spPr>
          <a:xfrm flipH="1">
            <a:off x="9755032" y="-90904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48232E7-8D84-4105-B04B-0680F3BB43E0}"/>
              </a:ext>
            </a:extLst>
          </p:cNvPr>
          <p:cNvCxnSpPr/>
          <p:nvPr/>
        </p:nvCxnSpPr>
        <p:spPr>
          <a:xfrm flipH="1">
            <a:off x="-185653" y="5465231"/>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B7A86A-A19E-4DF5-8AD4-AC5E40EB9692}"/>
              </a:ext>
            </a:extLst>
          </p:cNvPr>
          <p:cNvCxnSpPr/>
          <p:nvPr/>
        </p:nvCxnSpPr>
        <p:spPr>
          <a:xfrm flipH="1">
            <a:off x="1046336" y="519097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DD8BA5C-4CF7-406D-8F52-7B4B15AB8587}"/>
              </a:ext>
            </a:extLst>
          </p:cNvPr>
          <p:cNvSpPr/>
          <p:nvPr/>
        </p:nvSpPr>
        <p:spPr>
          <a:xfrm>
            <a:off x="785081" y="1287796"/>
            <a:ext cx="10481519" cy="5324535"/>
          </a:xfrm>
          <a:prstGeom prst="rect">
            <a:avLst/>
          </a:prstGeom>
        </p:spPr>
        <p:txBody>
          <a:bodyPr wrap="square">
            <a:spAutoFit/>
          </a:bodyPr>
          <a:lstStyle/>
          <a:p>
            <a:r>
              <a:rPr lang="zh-CN" altLang="en-US" sz="2000" dirty="0">
                <a:solidFill>
                  <a:schemeClr val="tx1">
                    <a:lumMod val="75000"/>
                    <a:lumOff val="25000"/>
                  </a:schemeClr>
                </a:solidFill>
                <a:latin typeface="Arial" panose="020B0604020202020204" pitchFamily="34" charset="0"/>
                <a:ea typeface="微软雅黑" panose="020B0503020204020204" pitchFamily="34" charset="-122"/>
              </a:rPr>
              <a:t>       在这次的数据结构课程设计中，我们学到了很多有关数据结构的知识，并且提高了我们的编程能力。</a:t>
            </a:r>
            <a:endParaRPr lang="en-US" altLang="zh-CN" sz="2000" dirty="0">
              <a:solidFill>
                <a:schemeClr val="tx1">
                  <a:lumMod val="75000"/>
                  <a:lumOff val="25000"/>
                </a:schemeClr>
              </a:solidFill>
              <a:latin typeface="Arial" panose="020B0604020202020204" pitchFamily="34" charset="0"/>
              <a:ea typeface="微软雅黑" panose="020B0503020204020204" pitchFamily="34" charset="-122"/>
            </a:endParaRPr>
          </a:p>
          <a:p>
            <a:r>
              <a:rPr lang="en-US" altLang="zh-CN" sz="2000"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000" dirty="0">
                <a:solidFill>
                  <a:schemeClr val="tx1">
                    <a:lumMod val="75000"/>
                    <a:lumOff val="25000"/>
                  </a:schemeClr>
                </a:solidFill>
                <a:latin typeface="Arial" panose="020B0604020202020204" pitchFamily="34" charset="0"/>
                <a:ea typeface="微软雅黑" panose="020B0503020204020204" pitchFamily="34" charset="-122"/>
              </a:rPr>
              <a:t>在这个过程中，我们遇到了很多问题，但是通过思考和尝试，我们成功地解决了它们，并且从中得到了很多收获。首先，我们意识到了数据结构的重要性。不同的数据结构可以解决不同的问题，因此我们们需要深入了解不同数据结构的特点和适用范围。这让我们更好地理解了数据结构的基本概念和应用。其次，在使用数据结构的过程中，我们遇到了很多问题，比如在遍历图的节点和它们对应的邻接矩阵时应该根据什么来进行遍历。通过查阅资料和和同学交流，我们成功地解决了这些问题，并对数据结构的实现过程有了更深入的了解。这也让我们更好地理解了算法的设计和实现原理。还有，在做前端时，一开始我们并不懂得使用</a:t>
            </a:r>
            <a:r>
              <a:rPr lang="en-US" altLang="zh-CN" sz="2000" dirty="0">
                <a:solidFill>
                  <a:schemeClr val="tx1">
                    <a:lumMod val="75000"/>
                    <a:lumOff val="25000"/>
                  </a:schemeClr>
                </a:solidFill>
                <a:latin typeface="Arial" panose="020B0604020202020204" pitchFamily="34" charset="0"/>
                <a:ea typeface="微软雅黑" panose="020B0503020204020204" pitchFamily="34" charset="-122"/>
              </a:rPr>
              <a:t>MFC</a:t>
            </a:r>
            <a:r>
              <a:rPr lang="zh-CN" altLang="en-US" sz="2000" dirty="0">
                <a:solidFill>
                  <a:schemeClr val="tx1">
                    <a:lumMod val="75000"/>
                    <a:lumOff val="25000"/>
                  </a:schemeClr>
                </a:solidFill>
                <a:latin typeface="Arial" panose="020B0604020202020204" pitchFamily="34" charset="0"/>
                <a:ea typeface="微软雅黑" panose="020B0503020204020204" pitchFamily="34" charset="-122"/>
              </a:rPr>
              <a:t>库，但是我们觉得</a:t>
            </a:r>
            <a:r>
              <a:rPr lang="en-US" altLang="zh-CN" sz="2000" dirty="0">
                <a:solidFill>
                  <a:schemeClr val="tx1">
                    <a:lumMod val="75000"/>
                    <a:lumOff val="25000"/>
                  </a:schemeClr>
                </a:solidFill>
                <a:latin typeface="Arial" panose="020B0604020202020204" pitchFamily="34" charset="0"/>
                <a:ea typeface="微软雅黑" panose="020B0503020204020204" pitchFamily="34" charset="-122"/>
              </a:rPr>
              <a:t>MFC</a:t>
            </a:r>
            <a:r>
              <a:rPr lang="zh-CN" altLang="en-US" sz="2000" dirty="0">
                <a:solidFill>
                  <a:schemeClr val="tx1">
                    <a:lumMod val="75000"/>
                    <a:lumOff val="25000"/>
                  </a:schemeClr>
                </a:solidFill>
                <a:latin typeface="Arial" panose="020B0604020202020204" pitchFamily="34" charset="0"/>
                <a:ea typeface="微软雅黑" panose="020B0503020204020204" pitchFamily="34" charset="-122"/>
              </a:rPr>
              <a:t>比较方便，所以决定使用它。然后我们通过网上的学习教程一步步地了解并学会了使用这个库。在图像缩放这部分，我们们一开始打算做鼠标滚轮对图像大小进行缩放，但是并不懂得应该用哪个函数。后来我们在网上学习了很长时间，最终终于找到了答案。这也锻炼了我们搜寻资料的能力，为我们的学习提供了很大的帮助。此外，在程序调试过程中，我们意识到了良好的代码风格和注释对于代码的可读性和可维护性的重要性。同时，我们也意识到了代码测试的重要性，它可以帮助我们们发现和解决代码中的错误。通过这次的课程设计，我们更深入地了解了数据结构和算法的应用，并提高了自己的编程能力和解决问题的能力。我们相信这些经验和收获将对我们的未来学习和工作产生重要的影响。</a:t>
            </a:r>
            <a:endParaRPr lang="en-US" altLang="zh-CN" sz="20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5" name="文本框 14">
            <a:extLst>
              <a:ext uri="{FF2B5EF4-FFF2-40B4-BE49-F238E27FC236}">
                <a16:creationId xmlns:a16="http://schemas.microsoft.com/office/drawing/2014/main" id="{38944B0A-0B97-4F46-BD8F-B5AD123A9DAE}"/>
              </a:ext>
            </a:extLst>
          </p:cNvPr>
          <p:cNvSpPr txBox="1"/>
          <p:nvPr/>
        </p:nvSpPr>
        <p:spPr>
          <a:xfrm>
            <a:off x="505796" y="560669"/>
            <a:ext cx="1241334" cy="646331"/>
          </a:xfrm>
          <a:prstGeom prst="rect">
            <a:avLst/>
          </a:prstGeom>
          <a:noFill/>
        </p:spPr>
        <p:txBody>
          <a:bodyPr wrap="square" rtlCol="0">
            <a:spAutoFit/>
          </a:bodyPr>
          <a:lstStyle/>
          <a:p>
            <a:r>
              <a:rPr lang="zh-CN" altLang="en-US" sz="3600" b="1" dirty="0">
                <a:solidFill>
                  <a:schemeClr val="tx1">
                    <a:lumMod val="75000"/>
                    <a:lumOff val="25000"/>
                  </a:schemeClr>
                </a:solidFill>
                <a:latin typeface="Arial" panose="020B0604020202020204" pitchFamily="34" charset="0"/>
                <a:ea typeface="微软雅黑" panose="020B0503020204020204" pitchFamily="34" charset="-122"/>
              </a:rPr>
              <a:t>总结</a:t>
            </a:r>
          </a:p>
        </p:txBody>
      </p:sp>
    </p:spTree>
    <p:extLst>
      <p:ext uri="{BB962C8B-B14F-4D97-AF65-F5344CB8AC3E}">
        <p14:creationId xmlns:p14="http://schemas.microsoft.com/office/powerpoint/2010/main" val="101017976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348AA1-D569-4DCB-8A9E-D03FDBC20156}"/>
              </a:ext>
            </a:extLst>
          </p:cNvPr>
          <p:cNvPicPr>
            <a:picLocks noChangeAspect="1"/>
          </p:cNvPicPr>
          <p:nvPr/>
        </p:nvPicPr>
        <p:blipFill>
          <a:blip r:embed="rId3"/>
          <a:stretch>
            <a:fillRect/>
          </a:stretch>
        </p:blipFill>
        <p:spPr>
          <a:xfrm>
            <a:off x="0" y="0"/>
            <a:ext cx="12192000" cy="8125968"/>
          </a:xfrm>
          <a:prstGeom prst="rect">
            <a:avLst/>
          </a:prstGeom>
        </p:spPr>
      </p:pic>
      <p:sp>
        <p:nvSpPr>
          <p:cNvPr id="6" name="矩形 5">
            <a:extLst>
              <a:ext uri="{FF2B5EF4-FFF2-40B4-BE49-F238E27FC236}">
                <a16:creationId xmlns:a16="http://schemas.microsoft.com/office/drawing/2014/main" id="{02C7D8F7-05D4-40B1-B5DF-F0F3C571902B}"/>
              </a:ext>
            </a:extLst>
          </p:cNvPr>
          <p:cNvSpPr/>
          <p:nvPr/>
        </p:nvSpPr>
        <p:spPr>
          <a:xfrm>
            <a:off x="2673927" y="2431473"/>
            <a:ext cx="6844145" cy="19950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6DDCDFA-F0AF-4B5F-9B27-4272435958AE}"/>
              </a:ext>
            </a:extLst>
          </p:cNvPr>
          <p:cNvSpPr txBox="1"/>
          <p:nvPr/>
        </p:nvSpPr>
        <p:spPr>
          <a:xfrm>
            <a:off x="3365662" y="2705725"/>
            <a:ext cx="5458547" cy="1446550"/>
          </a:xfrm>
          <a:prstGeom prst="rect">
            <a:avLst/>
          </a:prstGeom>
          <a:noFill/>
        </p:spPr>
        <p:txBody>
          <a:bodyPr wrap="none" rtlCol="0">
            <a:spAutoFit/>
          </a:bodyPr>
          <a:lstStyle/>
          <a:p>
            <a:pPr algn="ctr"/>
            <a:r>
              <a:rPr lang="en-US" altLang="zh-CN" sz="8800" dirty="0">
                <a:solidFill>
                  <a:schemeClr val="bg1"/>
                </a:solidFill>
                <a:latin typeface="Arial" panose="020B0604020202020204" pitchFamily="34" charset="0"/>
                <a:ea typeface="微软雅黑" panose="020B0503020204020204" pitchFamily="34" charset="-122"/>
              </a:rPr>
              <a:t>Thank you</a:t>
            </a:r>
            <a:endParaRPr lang="zh-CN" altLang="en-US" sz="8800" dirty="0">
              <a:solidFill>
                <a:schemeClr val="bg1"/>
              </a:solidFill>
              <a:latin typeface="Arial" panose="020B0604020202020204" pitchFamily="34" charset="0"/>
              <a:ea typeface="微软雅黑" panose="020B0503020204020204" pitchFamily="34" charset="-122"/>
            </a:endParaRPr>
          </a:p>
        </p:txBody>
      </p:sp>
      <p:cxnSp>
        <p:nvCxnSpPr>
          <p:cNvPr id="9" name="直接连接符 8">
            <a:extLst>
              <a:ext uri="{FF2B5EF4-FFF2-40B4-BE49-F238E27FC236}">
                <a16:creationId xmlns:a16="http://schemas.microsoft.com/office/drawing/2014/main" id="{A292DFC1-E721-4470-8365-24C2DE7B8694}"/>
              </a:ext>
            </a:extLst>
          </p:cNvPr>
          <p:cNvCxnSpPr/>
          <p:nvPr/>
        </p:nvCxnSpPr>
        <p:spPr>
          <a:xfrm flipH="1">
            <a:off x="8076134" y="274252"/>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E76E4E7-1AFE-47C0-842C-87AE4692ABDF}"/>
              </a:ext>
            </a:extLst>
          </p:cNvPr>
          <p:cNvCxnSpPr/>
          <p:nvPr/>
        </p:nvCxnSpPr>
        <p:spPr>
          <a:xfrm flipH="1">
            <a:off x="9308123" y="0"/>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5B91ECA-A85F-49E7-A95C-3027460C4259}"/>
              </a:ext>
            </a:extLst>
          </p:cNvPr>
          <p:cNvCxnSpPr/>
          <p:nvPr/>
        </p:nvCxnSpPr>
        <p:spPr>
          <a:xfrm flipH="1">
            <a:off x="1065" y="4935415"/>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11B8EE5-C181-414C-997C-1A7A2585C35E}"/>
              </a:ext>
            </a:extLst>
          </p:cNvPr>
          <p:cNvCxnSpPr/>
          <p:nvPr/>
        </p:nvCxnSpPr>
        <p:spPr>
          <a:xfrm flipH="1">
            <a:off x="1233054" y="4661163"/>
            <a:ext cx="2883876" cy="192258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903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61E2947-3B55-4287-853B-9A4E48F37EB6}"/>
              </a:ext>
            </a:extLst>
          </p:cNvPr>
          <p:cNvSpPr/>
          <p:nvPr/>
        </p:nvSpPr>
        <p:spPr>
          <a:xfrm>
            <a:off x="5504935" y="885109"/>
            <a:ext cx="1535945" cy="1311728"/>
          </a:xfrm>
          <a:prstGeom prst="rect">
            <a:avLst/>
          </a:prstGeom>
          <a:solidFill>
            <a:srgbClr val="518DC3"/>
          </a:solidFill>
          <a:ln w="38100">
            <a:solidFill>
              <a:srgbClr val="408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76EAF0D-4057-4BEE-A94A-517D65ECA5CA}"/>
              </a:ext>
            </a:extLst>
          </p:cNvPr>
          <p:cNvSpPr/>
          <p:nvPr/>
        </p:nvSpPr>
        <p:spPr>
          <a:xfrm>
            <a:off x="5618596" y="1178560"/>
            <a:ext cx="1600200" cy="769441"/>
          </a:xfrm>
          <a:prstGeom prst="rect">
            <a:avLst/>
          </a:prstGeom>
        </p:spPr>
        <p:txBody>
          <a:bodyPr wrap="square">
            <a:spAutoFit/>
          </a:bodyPr>
          <a:lstStyle/>
          <a:p>
            <a:r>
              <a:rPr lang="zh-CN" altLang="en-US" sz="4400" dirty="0">
                <a:latin typeface="Arial" panose="020B0604020202020204" pitchFamily="34" charset="0"/>
                <a:ea typeface="微软雅黑" panose="020B0503020204020204" pitchFamily="34" charset="-122"/>
              </a:rPr>
              <a:t>实用</a:t>
            </a:r>
          </a:p>
        </p:txBody>
      </p:sp>
      <p:pic>
        <p:nvPicPr>
          <p:cNvPr id="11" name="图片 10">
            <a:extLst>
              <a:ext uri="{FF2B5EF4-FFF2-40B4-BE49-F238E27FC236}">
                <a16:creationId xmlns:a16="http://schemas.microsoft.com/office/drawing/2014/main" id="{9728554B-8EE7-43E2-807A-E2B48F4F8B7D}"/>
              </a:ext>
            </a:extLst>
          </p:cNvPr>
          <p:cNvPicPr>
            <a:picLocks noChangeAspect="1"/>
          </p:cNvPicPr>
          <p:nvPr/>
        </p:nvPicPr>
        <p:blipFill>
          <a:blip r:embed="rId3" cstate="print"/>
          <a:stretch>
            <a:fillRect/>
          </a:stretch>
        </p:blipFill>
        <p:spPr>
          <a:xfrm>
            <a:off x="0" y="-1"/>
            <a:ext cx="4577230" cy="6858001"/>
          </a:xfrm>
          <a:prstGeom prst="rect">
            <a:avLst/>
          </a:prstGeom>
        </p:spPr>
      </p:pic>
      <p:sp>
        <p:nvSpPr>
          <p:cNvPr id="12" name="矩形 11">
            <a:extLst>
              <a:ext uri="{FF2B5EF4-FFF2-40B4-BE49-F238E27FC236}">
                <a16:creationId xmlns:a16="http://schemas.microsoft.com/office/drawing/2014/main" id="{780E2B6D-3044-43D3-9671-722A34F23568}"/>
              </a:ext>
            </a:extLst>
          </p:cNvPr>
          <p:cNvSpPr/>
          <p:nvPr/>
        </p:nvSpPr>
        <p:spPr>
          <a:xfrm>
            <a:off x="5618596" y="3429000"/>
            <a:ext cx="6096000" cy="2308324"/>
          </a:xfrm>
          <a:prstGeom prst="rect">
            <a:avLst/>
          </a:prstGeom>
        </p:spPr>
        <p:txBody>
          <a:bodyPr>
            <a:spAutoFit/>
          </a:bodyPr>
          <a:lstStyle/>
          <a:p>
            <a:r>
              <a:rPr lang="en-US" altLang="zh-CN" sz="2400" dirty="0">
                <a:latin typeface="Arial" panose="020B0604020202020204" pitchFamily="34" charset="0"/>
                <a:ea typeface="微软雅黑" panose="020B0503020204020204" pitchFamily="34" charset="-122"/>
              </a:rPr>
              <a:t>        </a:t>
            </a:r>
            <a:r>
              <a:rPr lang="zh-CN" altLang="zh-CN" sz="2400" dirty="0">
                <a:latin typeface="Arial" panose="020B0604020202020204" pitchFamily="34" charset="0"/>
                <a:ea typeface="微软雅黑" panose="020B0503020204020204" pitchFamily="34" charset="-122"/>
              </a:rPr>
              <a:t>车载导航系统是在城市中驾车的好帮手，不仅能够计算出到达目的地的最优路线，而且可以显示当前位置附近的一些附加信息，比如附近的加油站，餐馆等等。随着汽车的普及和城市交通的不断拥堵，车载导航系统成为了越来越多司机不可或缺的出行工具。</a:t>
            </a:r>
            <a:endParaRPr lang="en-US" altLang="zh-CN" sz="3600" dirty="0">
              <a:latin typeface="Arial" panose="020B0604020202020204" pitchFamily="34" charset="0"/>
              <a:ea typeface="微软雅黑" panose="020B0503020204020204" pitchFamily="34" charset="-122"/>
            </a:endParaRPr>
          </a:p>
        </p:txBody>
      </p:sp>
      <p:cxnSp>
        <p:nvCxnSpPr>
          <p:cNvPr id="14" name="直接连接符 13">
            <a:extLst>
              <a:ext uri="{FF2B5EF4-FFF2-40B4-BE49-F238E27FC236}">
                <a16:creationId xmlns:a16="http://schemas.microsoft.com/office/drawing/2014/main" id="{9644913C-01CD-4EF5-9FF2-EA5F7311D809}"/>
              </a:ext>
            </a:extLst>
          </p:cNvPr>
          <p:cNvCxnSpPr/>
          <p:nvPr/>
        </p:nvCxnSpPr>
        <p:spPr>
          <a:xfrm flipH="1">
            <a:off x="8076135" y="274252"/>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C35EBE6-1AB5-4E81-BAA0-C33A9694DCED}"/>
              </a:ext>
            </a:extLst>
          </p:cNvPr>
          <p:cNvCxnSpPr/>
          <p:nvPr/>
        </p:nvCxnSpPr>
        <p:spPr>
          <a:xfrm flipH="1">
            <a:off x="9308124" y="0"/>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7BD98257-EA78-4D8A-AA80-5B70D4795760}"/>
              </a:ext>
            </a:extLst>
          </p:cNvPr>
          <p:cNvSpPr/>
          <p:nvPr/>
        </p:nvSpPr>
        <p:spPr>
          <a:xfrm>
            <a:off x="4455688" y="678112"/>
            <a:ext cx="305570" cy="1475035"/>
          </a:xfrm>
          <a:prstGeom prst="rect">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801D294-8FC1-4ED1-BB3F-A1A51AF55155}"/>
              </a:ext>
            </a:extLst>
          </p:cNvPr>
          <p:cNvSpPr/>
          <p:nvPr/>
        </p:nvSpPr>
        <p:spPr>
          <a:xfrm>
            <a:off x="4464479" y="2162909"/>
            <a:ext cx="283367" cy="4305516"/>
          </a:xfrm>
          <a:prstGeom prst="rect">
            <a:avLst/>
          </a:prstGeom>
          <a:solidFill>
            <a:srgbClr val="529AC2"/>
          </a:solidFill>
          <a:ln w="38100">
            <a:solidFill>
              <a:srgbClr val="52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78561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75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75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2" grpId="0"/>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5DCBB67-C4E9-5FFB-36BB-61545C7F5B02}"/>
              </a:ext>
            </a:extLst>
          </p:cNvPr>
          <p:cNvSpPr/>
          <p:nvPr/>
        </p:nvSpPr>
        <p:spPr>
          <a:xfrm>
            <a:off x="587460" y="618436"/>
            <a:ext cx="1629960" cy="1200329"/>
          </a:xfrm>
          <a:prstGeom prst="rect">
            <a:avLst/>
          </a:prstGeom>
          <a:solidFill>
            <a:srgbClr val="408C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61E2947-3B55-4287-853B-9A4E48F37EB6}"/>
              </a:ext>
            </a:extLst>
          </p:cNvPr>
          <p:cNvSpPr/>
          <p:nvPr/>
        </p:nvSpPr>
        <p:spPr>
          <a:xfrm>
            <a:off x="11261558" y="0"/>
            <a:ext cx="930442" cy="6858000"/>
          </a:xfrm>
          <a:prstGeom prst="rect">
            <a:avLst/>
          </a:prstGeom>
          <a:solidFill>
            <a:srgbClr val="4E99B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30FB99BA-732B-4D26-989E-D9A5A2A0D7DB}"/>
              </a:ext>
            </a:extLst>
          </p:cNvPr>
          <p:cNvSpPr/>
          <p:nvPr/>
        </p:nvSpPr>
        <p:spPr>
          <a:xfrm>
            <a:off x="689811" y="2442977"/>
            <a:ext cx="184731" cy="1200329"/>
          </a:xfrm>
          <a:prstGeom prst="rect">
            <a:avLst/>
          </a:prstGeom>
        </p:spPr>
        <p:txBody>
          <a:bodyPr wrap="none">
            <a:spAutoFit/>
          </a:bodyPr>
          <a:lstStyle/>
          <a:p>
            <a:endParaRPr lang="zh-CN" altLang="en-US" sz="7200" dirty="0">
              <a:solidFill>
                <a:schemeClr val="bg1">
                  <a:lumMod val="95000"/>
                </a:schemeClr>
              </a:solidFill>
            </a:endParaRPr>
          </a:p>
        </p:txBody>
      </p:sp>
      <p:sp>
        <p:nvSpPr>
          <p:cNvPr id="13" name="矩形 12">
            <a:extLst>
              <a:ext uri="{FF2B5EF4-FFF2-40B4-BE49-F238E27FC236}">
                <a16:creationId xmlns:a16="http://schemas.microsoft.com/office/drawing/2014/main" id="{876EAF0D-4057-4BEE-A94A-517D65ECA5CA}"/>
              </a:ext>
            </a:extLst>
          </p:cNvPr>
          <p:cNvSpPr/>
          <p:nvPr/>
        </p:nvSpPr>
        <p:spPr>
          <a:xfrm>
            <a:off x="782176" y="831588"/>
            <a:ext cx="1435244" cy="769441"/>
          </a:xfrm>
          <a:prstGeom prst="rect">
            <a:avLst/>
          </a:prstGeom>
        </p:spPr>
        <p:txBody>
          <a:bodyPr wrap="square">
            <a:spAutoFit/>
          </a:bodyPr>
          <a:lstStyle/>
          <a:p>
            <a:r>
              <a:rPr lang="zh-CN" altLang="en-US" sz="4400" dirty="0">
                <a:latin typeface="Arial" panose="020B0604020202020204" pitchFamily="34" charset="0"/>
                <a:ea typeface="微软雅黑" panose="020B0503020204020204" pitchFamily="34" charset="-122"/>
              </a:rPr>
              <a:t>意义</a:t>
            </a:r>
            <a:endParaRPr lang="en-US" altLang="zh-CN" sz="3200" dirty="0">
              <a:latin typeface="Arial" panose="020B0604020202020204" pitchFamily="34" charset="0"/>
              <a:ea typeface="微软雅黑" panose="020B0503020204020204" pitchFamily="34" charset="-122"/>
            </a:endParaRPr>
          </a:p>
        </p:txBody>
      </p:sp>
      <p:cxnSp>
        <p:nvCxnSpPr>
          <p:cNvPr id="15" name="直接连接符 14">
            <a:extLst>
              <a:ext uri="{FF2B5EF4-FFF2-40B4-BE49-F238E27FC236}">
                <a16:creationId xmlns:a16="http://schemas.microsoft.com/office/drawing/2014/main" id="{A9B75D0A-663E-481E-A99D-793AAE3797F1}"/>
              </a:ext>
            </a:extLst>
          </p:cNvPr>
          <p:cNvCxnSpPr/>
          <p:nvPr/>
        </p:nvCxnSpPr>
        <p:spPr>
          <a:xfrm flipH="1">
            <a:off x="3263782" y="-295216"/>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E886090-6A90-4252-9FBE-5FB6B282A94F}"/>
              </a:ext>
            </a:extLst>
          </p:cNvPr>
          <p:cNvCxnSpPr/>
          <p:nvPr/>
        </p:nvCxnSpPr>
        <p:spPr>
          <a:xfrm flipH="1">
            <a:off x="4495771" y="-569468"/>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F2EF89A-5C29-47CF-BBE0-A0681324F147}"/>
              </a:ext>
            </a:extLst>
          </p:cNvPr>
          <p:cNvCxnSpPr/>
          <p:nvPr/>
        </p:nvCxnSpPr>
        <p:spPr>
          <a:xfrm flipH="1">
            <a:off x="379906" y="6170959"/>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0369CF0-007F-4819-8851-0F3DDD071BFB}"/>
              </a:ext>
            </a:extLst>
          </p:cNvPr>
          <p:cNvCxnSpPr/>
          <p:nvPr/>
        </p:nvCxnSpPr>
        <p:spPr>
          <a:xfrm flipH="1">
            <a:off x="1611895" y="5896707"/>
            <a:ext cx="2883876" cy="192258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E9A0BA1B-A94F-CCF6-5803-8BFB8FF9DEB5}"/>
              </a:ext>
            </a:extLst>
          </p:cNvPr>
          <p:cNvSpPr txBox="1"/>
          <p:nvPr/>
        </p:nvSpPr>
        <p:spPr>
          <a:xfrm>
            <a:off x="782176" y="2717817"/>
            <a:ext cx="5716048" cy="2677656"/>
          </a:xfrm>
          <a:prstGeom prst="rect">
            <a:avLst/>
          </a:prstGeom>
          <a:noFill/>
        </p:spPr>
        <p:txBody>
          <a:bodyPr wrap="square" rtlCol="0">
            <a:spAutoFit/>
          </a:bodyPr>
          <a:lstStyle/>
          <a:p>
            <a:pPr indent="304800"/>
            <a:r>
              <a:rPr lang="en-US" altLang="zh-CN" sz="2400" kern="100" dirty="0">
                <a:effectLst/>
                <a:latin typeface="Arial" panose="020B0604020202020204" pitchFamily="34" charset="0"/>
                <a:ea typeface="微软雅黑" panose="020B0503020204020204" pitchFamily="34" charset="-122"/>
              </a:rPr>
              <a:t>    </a:t>
            </a:r>
            <a:r>
              <a:rPr lang="zh-CN" altLang="zh-CN" sz="2400" kern="100" dirty="0">
                <a:effectLst/>
                <a:latin typeface="Arial" panose="020B0604020202020204" pitchFamily="34" charset="0"/>
                <a:ea typeface="微软雅黑" panose="020B0503020204020204" pitchFamily="34" charset="-122"/>
              </a:rPr>
              <a:t>本选题旨在设计一款简单的车载导航系统，主要解决汽车司机在城市中驾车时面临的路线规划、位置信息、道路状况等问题。这不仅是一个贴近生活的选题，而且运用到了数据结构课程中图的相关知识，能够让我们深入理解图的相关概念和算法，巩固和加强我们的数据结构和算法能力。</a:t>
            </a:r>
          </a:p>
        </p:txBody>
      </p:sp>
      <p:pic>
        <p:nvPicPr>
          <p:cNvPr id="4" name="图片 3">
            <a:extLst>
              <a:ext uri="{FF2B5EF4-FFF2-40B4-BE49-F238E27FC236}">
                <a16:creationId xmlns:a16="http://schemas.microsoft.com/office/drawing/2014/main" id="{A50A8064-43CD-7E41-E04E-90DB7E928537}"/>
              </a:ext>
            </a:extLst>
          </p:cNvPr>
          <p:cNvPicPr>
            <a:picLocks noChangeAspect="1"/>
          </p:cNvPicPr>
          <p:nvPr/>
        </p:nvPicPr>
        <p:blipFill>
          <a:blip r:embed="rId3"/>
          <a:stretch>
            <a:fillRect/>
          </a:stretch>
        </p:blipFill>
        <p:spPr>
          <a:xfrm>
            <a:off x="7403933" y="0"/>
            <a:ext cx="3857625" cy="6858000"/>
          </a:xfrm>
          <a:prstGeom prst="rect">
            <a:avLst/>
          </a:prstGeom>
        </p:spPr>
      </p:pic>
    </p:spTree>
    <p:extLst>
      <p:ext uri="{BB962C8B-B14F-4D97-AF65-F5344CB8AC3E}">
        <p14:creationId xmlns:p14="http://schemas.microsoft.com/office/powerpoint/2010/main" val="30074451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nodePh="1">
                                  <p:stCondLst>
                                    <p:cond delay="0"/>
                                  </p:stCondLst>
                                  <p:endCondLst>
                                    <p:cond evt="begin" delay="0">
                                      <p:tn val="15"/>
                                    </p:cond>
                                  </p:end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1+#ppt_w/2"/>
                                          </p:val>
                                        </p:tav>
                                        <p:tav tm="100000">
                                          <p:val>
                                            <p:strVal val="#ppt_x"/>
                                          </p:val>
                                        </p:tav>
                                      </p:tavLst>
                                    </p:anim>
                                    <p:anim calcmode="lin" valueType="num">
                                      <p:cBhvr additive="base">
                                        <p:cTn id="3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C85DE3A-5664-457F-9682-E4C9BEAAEA4D}"/>
              </a:ext>
            </a:extLst>
          </p:cNvPr>
          <p:cNvPicPr>
            <a:picLocks noChangeAspect="1"/>
          </p:cNvPicPr>
          <p:nvPr/>
        </p:nvPicPr>
        <p:blipFill>
          <a:blip r:embed="rId3" cstate="print"/>
          <a:stretch>
            <a:fillRect/>
          </a:stretch>
        </p:blipFill>
        <p:spPr>
          <a:xfrm>
            <a:off x="0" y="3480845"/>
            <a:ext cx="12192000" cy="3395492"/>
          </a:xfrm>
          <a:prstGeom prst="rect">
            <a:avLst/>
          </a:prstGeom>
        </p:spPr>
      </p:pic>
      <p:sp>
        <p:nvSpPr>
          <p:cNvPr id="18" name="矩形 17">
            <a:extLst>
              <a:ext uri="{FF2B5EF4-FFF2-40B4-BE49-F238E27FC236}">
                <a16:creationId xmlns:a16="http://schemas.microsoft.com/office/drawing/2014/main" id="{6B66B02B-CA13-4ED7-9286-E53057F59C1C}"/>
              </a:ext>
            </a:extLst>
          </p:cNvPr>
          <p:cNvSpPr/>
          <p:nvPr/>
        </p:nvSpPr>
        <p:spPr>
          <a:xfrm>
            <a:off x="877146" y="784822"/>
            <a:ext cx="3767665" cy="4599997"/>
          </a:xfrm>
          <a:prstGeom prst="rect">
            <a:avLst/>
          </a:prstGeom>
          <a:solidFill>
            <a:srgbClr val="328BB8"/>
          </a:solidFill>
          <a:ln w="38100">
            <a:solidFill>
              <a:srgbClr val="328B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E373A33-4A44-4DBF-9345-E0F6888E9CCD}"/>
              </a:ext>
            </a:extLst>
          </p:cNvPr>
          <p:cNvSpPr txBox="1"/>
          <p:nvPr/>
        </p:nvSpPr>
        <p:spPr>
          <a:xfrm>
            <a:off x="2121601" y="1197903"/>
            <a:ext cx="2153154" cy="2215991"/>
          </a:xfrm>
          <a:prstGeom prst="rect">
            <a:avLst/>
          </a:prstGeom>
          <a:noFill/>
        </p:spPr>
        <p:txBody>
          <a:bodyPr wrap="none" rtlCol="0">
            <a:spAutoFit/>
          </a:bodyPr>
          <a:lstStyle/>
          <a:p>
            <a:r>
              <a:rPr lang="en-US" altLang="zh-CN" sz="13800" dirty="0">
                <a:solidFill>
                  <a:schemeClr val="bg1"/>
                </a:solidFill>
                <a:latin typeface="Arial" panose="020B0604020202020204" pitchFamily="34" charset="0"/>
                <a:ea typeface="微软雅黑" panose="020B0503020204020204" pitchFamily="34" charset="-122"/>
              </a:rPr>
              <a:t>02</a:t>
            </a:r>
            <a:endParaRPr lang="zh-CN" altLang="en-US" sz="13800" dirty="0">
              <a:solidFill>
                <a:schemeClr val="bg1"/>
              </a:solidFill>
              <a:latin typeface="Arial" panose="020B0604020202020204" pitchFamily="34" charset="0"/>
              <a:ea typeface="微软雅黑" panose="020B0503020204020204" pitchFamily="34" charset="-122"/>
            </a:endParaRPr>
          </a:p>
        </p:txBody>
      </p:sp>
      <p:sp>
        <p:nvSpPr>
          <p:cNvPr id="37" name="矩形 36">
            <a:extLst>
              <a:ext uri="{FF2B5EF4-FFF2-40B4-BE49-F238E27FC236}">
                <a16:creationId xmlns:a16="http://schemas.microsoft.com/office/drawing/2014/main" id="{9C26FF71-FCE0-4C60-A206-5C06D36CB321}"/>
              </a:ext>
            </a:extLst>
          </p:cNvPr>
          <p:cNvSpPr/>
          <p:nvPr/>
        </p:nvSpPr>
        <p:spPr>
          <a:xfrm flipV="1">
            <a:off x="2121601" y="3412205"/>
            <a:ext cx="1926027" cy="4571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42233F2-0B09-4E25-93D4-E068F51902EF}"/>
              </a:ext>
            </a:extLst>
          </p:cNvPr>
          <p:cNvSpPr/>
          <p:nvPr/>
        </p:nvSpPr>
        <p:spPr>
          <a:xfrm>
            <a:off x="1204784" y="709444"/>
            <a:ext cx="248096" cy="16087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8F01E49-CCC6-B9E2-5A80-AEE95C0D6A44}"/>
              </a:ext>
            </a:extLst>
          </p:cNvPr>
          <p:cNvSpPr txBox="1"/>
          <p:nvPr/>
        </p:nvSpPr>
        <p:spPr>
          <a:xfrm>
            <a:off x="2056015" y="3764972"/>
            <a:ext cx="2657048" cy="646331"/>
          </a:xfrm>
          <a:prstGeom prst="rect">
            <a:avLst/>
          </a:prstGeom>
          <a:noFill/>
        </p:spPr>
        <p:txBody>
          <a:bodyPr wrap="square" rtlCol="0">
            <a:spAutoFit/>
          </a:bodyPr>
          <a:lstStyle/>
          <a:p>
            <a:r>
              <a:rPr lang="zh-CN" altLang="en-US" sz="3600" dirty="0">
                <a:solidFill>
                  <a:schemeClr val="bg1"/>
                </a:solidFill>
                <a:latin typeface="Arial" panose="020B0604020202020204" pitchFamily="34" charset="0"/>
                <a:ea typeface="微软雅黑" panose="020B0503020204020204" pitchFamily="34" charset="-122"/>
              </a:rPr>
              <a:t>需求分析</a:t>
            </a:r>
          </a:p>
        </p:txBody>
      </p:sp>
      <p:sp>
        <p:nvSpPr>
          <p:cNvPr id="3" name="矩形 2">
            <a:extLst>
              <a:ext uri="{FF2B5EF4-FFF2-40B4-BE49-F238E27FC236}">
                <a16:creationId xmlns:a16="http://schemas.microsoft.com/office/drawing/2014/main" id="{0F9CC305-1193-7B94-7289-293F73E07D7D}"/>
              </a:ext>
            </a:extLst>
          </p:cNvPr>
          <p:cNvSpPr/>
          <p:nvPr/>
        </p:nvSpPr>
        <p:spPr>
          <a:xfrm>
            <a:off x="4644811" y="784821"/>
            <a:ext cx="6670044" cy="4599997"/>
          </a:xfrm>
          <a:prstGeom prst="rect">
            <a:avLst/>
          </a:prstGeom>
          <a:solidFill>
            <a:srgbClr val="4E8ADA"/>
          </a:solidFill>
          <a:ln w="38100">
            <a:solidFill>
              <a:srgbClr val="4E8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E64782C-B2DF-5195-B0A8-97EC44CE250C}"/>
              </a:ext>
            </a:extLst>
          </p:cNvPr>
          <p:cNvSpPr/>
          <p:nvPr/>
        </p:nvSpPr>
        <p:spPr>
          <a:xfrm>
            <a:off x="5556132" y="1503598"/>
            <a:ext cx="2445548" cy="523220"/>
          </a:xfrm>
          <a:prstGeom prst="rect">
            <a:avLst/>
          </a:prstGeom>
        </p:spPr>
        <p:txBody>
          <a:bodyPr wrap="square">
            <a:spAutoFit/>
          </a:bodyPr>
          <a:lstStyle/>
          <a:p>
            <a:pPr algn="ctr"/>
            <a:r>
              <a:rPr lang="zh-CN" altLang="en-US" sz="2800" dirty="0">
                <a:solidFill>
                  <a:schemeClr val="bg1"/>
                </a:solidFill>
                <a:latin typeface="Arial" panose="020B0604020202020204" pitchFamily="34" charset="0"/>
                <a:ea typeface="微软雅黑" panose="020B0503020204020204" pitchFamily="34" charset="-122"/>
              </a:rPr>
              <a:t>一、地图显示</a:t>
            </a:r>
          </a:p>
        </p:txBody>
      </p:sp>
      <p:sp>
        <p:nvSpPr>
          <p:cNvPr id="5" name="矩形 4">
            <a:extLst>
              <a:ext uri="{FF2B5EF4-FFF2-40B4-BE49-F238E27FC236}">
                <a16:creationId xmlns:a16="http://schemas.microsoft.com/office/drawing/2014/main" id="{6DD6A380-F066-AAD2-0D7D-9BC17AAD53E5}"/>
              </a:ext>
            </a:extLst>
          </p:cNvPr>
          <p:cNvSpPr/>
          <p:nvPr/>
        </p:nvSpPr>
        <p:spPr>
          <a:xfrm>
            <a:off x="5556132" y="2183242"/>
            <a:ext cx="2445548" cy="523220"/>
          </a:xfrm>
          <a:prstGeom prst="rect">
            <a:avLst/>
          </a:prstGeom>
        </p:spPr>
        <p:txBody>
          <a:bodyPr wrap="square">
            <a:spAutoFit/>
          </a:bodyPr>
          <a:lstStyle/>
          <a:p>
            <a:pPr algn="ctr"/>
            <a:r>
              <a:rPr lang="zh-CN" altLang="en-US" sz="2800" dirty="0">
                <a:solidFill>
                  <a:schemeClr val="bg1"/>
                </a:solidFill>
                <a:latin typeface="Arial" panose="020B0604020202020204" pitchFamily="34" charset="0"/>
                <a:ea typeface="微软雅黑" panose="020B0503020204020204" pitchFamily="34" charset="-122"/>
              </a:rPr>
              <a:t>二、地图缩放</a:t>
            </a:r>
          </a:p>
        </p:txBody>
      </p:sp>
      <p:sp>
        <p:nvSpPr>
          <p:cNvPr id="7" name="矩形 6">
            <a:extLst>
              <a:ext uri="{FF2B5EF4-FFF2-40B4-BE49-F238E27FC236}">
                <a16:creationId xmlns:a16="http://schemas.microsoft.com/office/drawing/2014/main" id="{0016C927-7AEC-C823-B123-96634CACE845}"/>
              </a:ext>
            </a:extLst>
          </p:cNvPr>
          <p:cNvSpPr/>
          <p:nvPr/>
        </p:nvSpPr>
        <p:spPr>
          <a:xfrm>
            <a:off x="5556132" y="2862886"/>
            <a:ext cx="2445548" cy="523220"/>
          </a:xfrm>
          <a:prstGeom prst="rect">
            <a:avLst/>
          </a:prstGeom>
        </p:spPr>
        <p:txBody>
          <a:bodyPr wrap="square">
            <a:spAutoFit/>
          </a:bodyPr>
          <a:lstStyle/>
          <a:p>
            <a:pPr algn="ctr"/>
            <a:r>
              <a:rPr lang="zh-CN" altLang="en-US" sz="2800" dirty="0">
                <a:solidFill>
                  <a:schemeClr val="bg1"/>
                </a:solidFill>
                <a:latin typeface="Arial" panose="020B0604020202020204" pitchFamily="34" charset="0"/>
                <a:ea typeface="微软雅黑" panose="020B0503020204020204" pitchFamily="34" charset="-122"/>
              </a:rPr>
              <a:t>三、最短路径</a:t>
            </a:r>
          </a:p>
        </p:txBody>
      </p:sp>
      <p:sp>
        <p:nvSpPr>
          <p:cNvPr id="8" name="矩形 7">
            <a:extLst>
              <a:ext uri="{FF2B5EF4-FFF2-40B4-BE49-F238E27FC236}">
                <a16:creationId xmlns:a16="http://schemas.microsoft.com/office/drawing/2014/main" id="{D0DD2771-CF83-8C71-70AF-94BE8DBAB82E}"/>
              </a:ext>
            </a:extLst>
          </p:cNvPr>
          <p:cNvSpPr/>
          <p:nvPr/>
        </p:nvSpPr>
        <p:spPr>
          <a:xfrm>
            <a:off x="5556132" y="3542530"/>
            <a:ext cx="2445548" cy="523220"/>
          </a:xfrm>
          <a:prstGeom prst="rect">
            <a:avLst/>
          </a:prstGeom>
        </p:spPr>
        <p:txBody>
          <a:bodyPr wrap="square">
            <a:spAutoFit/>
          </a:bodyPr>
          <a:lstStyle/>
          <a:p>
            <a:pPr algn="ctr"/>
            <a:r>
              <a:rPr lang="zh-CN" altLang="en-US" sz="2800" dirty="0">
                <a:solidFill>
                  <a:schemeClr val="bg1"/>
                </a:solidFill>
                <a:latin typeface="Arial" panose="020B0604020202020204" pitchFamily="34" charset="0"/>
                <a:ea typeface="微软雅黑" panose="020B0503020204020204" pitchFamily="34" charset="-122"/>
              </a:rPr>
              <a:t>四、模拟车流</a:t>
            </a:r>
          </a:p>
        </p:txBody>
      </p:sp>
      <p:sp>
        <p:nvSpPr>
          <p:cNvPr id="9" name="矩形 8">
            <a:extLst>
              <a:ext uri="{FF2B5EF4-FFF2-40B4-BE49-F238E27FC236}">
                <a16:creationId xmlns:a16="http://schemas.microsoft.com/office/drawing/2014/main" id="{8B999FE8-A45C-5B8A-216A-9B764D030351}"/>
              </a:ext>
            </a:extLst>
          </p:cNvPr>
          <p:cNvSpPr/>
          <p:nvPr/>
        </p:nvSpPr>
        <p:spPr>
          <a:xfrm>
            <a:off x="5310246" y="4217961"/>
            <a:ext cx="4310376" cy="523220"/>
          </a:xfrm>
          <a:prstGeom prst="rect">
            <a:avLst/>
          </a:prstGeom>
        </p:spPr>
        <p:txBody>
          <a:bodyPr wrap="square">
            <a:spAutoFit/>
          </a:bodyPr>
          <a:lstStyle/>
          <a:p>
            <a:pPr algn="ctr"/>
            <a:r>
              <a:rPr lang="zh-CN" altLang="en-US" sz="2800" dirty="0">
                <a:solidFill>
                  <a:schemeClr val="bg1"/>
                </a:solidFill>
                <a:latin typeface="Arial" panose="020B0604020202020204" pitchFamily="34" charset="0"/>
                <a:ea typeface="微软雅黑" panose="020B0503020204020204" pitchFamily="34" charset="-122"/>
              </a:rPr>
              <a:t>五、最短路径</a:t>
            </a:r>
            <a:r>
              <a:rPr lang="en-US" altLang="zh-CN" sz="2800" dirty="0">
                <a:solidFill>
                  <a:schemeClr val="bg1"/>
                </a:solidFill>
                <a:latin typeface="Arial" panose="020B0604020202020204" pitchFamily="34" charset="0"/>
                <a:ea typeface="微软雅黑" panose="020B0503020204020204" pitchFamily="34" charset="-122"/>
              </a:rPr>
              <a:t>(</a:t>
            </a:r>
            <a:r>
              <a:rPr lang="zh-CN" altLang="en-US" sz="2800" dirty="0">
                <a:solidFill>
                  <a:schemeClr val="bg1"/>
                </a:solidFill>
                <a:latin typeface="Arial" panose="020B0604020202020204" pitchFamily="34" charset="0"/>
                <a:ea typeface="微软雅黑" panose="020B0503020204020204" pitchFamily="34" charset="-122"/>
              </a:rPr>
              <a:t>带车流</a:t>
            </a:r>
            <a:r>
              <a:rPr lang="en-US" altLang="zh-CN" sz="2800" dirty="0">
                <a:solidFill>
                  <a:schemeClr val="bg1"/>
                </a:solidFill>
                <a:latin typeface="Arial" panose="020B0604020202020204" pitchFamily="34" charset="0"/>
                <a:ea typeface="微软雅黑" panose="020B0503020204020204" pitchFamily="34" charset="-122"/>
              </a:rPr>
              <a:t>)</a:t>
            </a:r>
            <a:endParaRPr lang="zh-CN" altLang="en-US" sz="2800"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2714904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5" grpId="0"/>
      <p:bldP spid="37" grpId="0" animBg="1"/>
      <p:bldP spid="38" grpId="0" animBg="1"/>
      <p:bldP spid="3" grpId="0" animBg="1"/>
      <p:bldP spid="4" grpId="0"/>
      <p:bldP spid="5"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61E2947-3B55-4287-853B-9A4E48F37EB6}"/>
              </a:ext>
            </a:extLst>
          </p:cNvPr>
          <p:cNvSpPr/>
          <p:nvPr/>
        </p:nvSpPr>
        <p:spPr>
          <a:xfrm>
            <a:off x="-1" y="0"/>
            <a:ext cx="1036321" cy="6858000"/>
          </a:xfrm>
          <a:prstGeom prst="rect">
            <a:avLst/>
          </a:prstGeom>
          <a:solidFill>
            <a:schemeClr val="accent1">
              <a:lumMod val="60000"/>
              <a:lumOff val="4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1026" name="图片 1">
            <a:extLst>
              <a:ext uri="{FF2B5EF4-FFF2-40B4-BE49-F238E27FC236}">
                <a16:creationId xmlns:a16="http://schemas.microsoft.com/office/drawing/2014/main" id="{FA970C59-F1FA-42F7-FDF0-00453D5F9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179" y="155418"/>
            <a:ext cx="9002352" cy="327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073B9B65-F75A-6FC1-7C3D-5967270E4285}"/>
              </a:ext>
            </a:extLst>
          </p:cNvPr>
          <p:cNvSpPr txBox="1"/>
          <p:nvPr/>
        </p:nvSpPr>
        <p:spPr>
          <a:xfrm>
            <a:off x="1539218" y="3912540"/>
            <a:ext cx="10040275" cy="2308324"/>
          </a:xfrm>
          <a:prstGeom prst="rect">
            <a:avLst/>
          </a:prstGeom>
          <a:noFill/>
        </p:spPr>
        <p:txBody>
          <a:bodyPr wrap="square" rtlCol="0">
            <a:spAutoFit/>
          </a:bodyPr>
          <a:lstStyle/>
          <a:p>
            <a:r>
              <a:rPr lang="en-US" altLang="zh-CN" sz="2400" dirty="0">
                <a:latin typeface="Arial" panose="020B0604020202020204" pitchFamily="34" charset="0"/>
                <a:ea typeface="微软雅黑" panose="020B0503020204020204" pitchFamily="34" charset="-122"/>
              </a:rPr>
              <a:t>        </a:t>
            </a:r>
            <a:r>
              <a:rPr lang="zh-CN" altLang="en-US" sz="2400" dirty="0">
                <a:latin typeface="Arial" panose="020B0604020202020204" pitchFamily="34" charset="0"/>
                <a:ea typeface="微软雅黑" panose="020B0503020204020204" pitchFamily="34" charset="-122"/>
              </a:rPr>
              <a:t>实现地图显示功能需要生成图，然后根据点坐标和对应邻接矩阵画出图像。其次需要设计算法找出最近</a:t>
            </a:r>
            <a:r>
              <a:rPr lang="en-US" altLang="zh-CN" sz="2400" dirty="0">
                <a:latin typeface="Arial" panose="020B0604020202020204" pitchFamily="34" charset="0"/>
                <a:ea typeface="微软雅黑" panose="020B0503020204020204" pitchFamily="34" charset="-122"/>
              </a:rPr>
              <a:t>100</a:t>
            </a:r>
            <a:r>
              <a:rPr lang="zh-CN" altLang="en-US" sz="2400" dirty="0">
                <a:latin typeface="Arial" panose="020B0604020202020204" pitchFamily="34" charset="0"/>
                <a:ea typeface="微软雅黑" panose="020B0503020204020204" pitchFamily="34" charset="-122"/>
              </a:rPr>
              <a:t>个点和相应的边，再设置一个事件进行处理和画图。</a:t>
            </a:r>
            <a:endParaRPr lang="en-US" altLang="zh-CN" sz="2400" dirty="0">
              <a:latin typeface="Arial" panose="020B0604020202020204" pitchFamily="34" charset="0"/>
              <a:ea typeface="微软雅黑" panose="020B0503020204020204" pitchFamily="34" charset="-122"/>
            </a:endParaRPr>
          </a:p>
          <a:p>
            <a:r>
              <a:rPr lang="en-US" altLang="zh-CN" sz="2400" dirty="0">
                <a:latin typeface="Arial" panose="020B0604020202020204" pitchFamily="34" charset="0"/>
                <a:ea typeface="微软雅黑" panose="020B0503020204020204" pitchFamily="34" charset="-122"/>
              </a:rPr>
              <a:t>        </a:t>
            </a:r>
            <a:r>
              <a:rPr lang="zh-CN" altLang="en-US" sz="2400" dirty="0">
                <a:latin typeface="Arial" panose="020B0604020202020204" pitchFamily="34" charset="0"/>
                <a:ea typeface="微软雅黑" panose="020B0503020204020204" pitchFamily="34" charset="-122"/>
              </a:rPr>
              <a:t>生成图需要设计点类并在其中重载运算符，并设计随机生成点的函数。还需要设置边类</a:t>
            </a:r>
            <a:r>
              <a:rPr lang="en-US" altLang="zh-CN" sz="2400" dirty="0">
                <a:latin typeface="Arial" panose="020B0604020202020204" pitchFamily="34" charset="0"/>
                <a:ea typeface="微软雅黑" panose="020B0503020204020204" pitchFamily="34" charset="-122"/>
              </a:rPr>
              <a:t>,</a:t>
            </a:r>
            <a:r>
              <a:rPr lang="zh-CN" altLang="en-US" sz="2400" dirty="0">
                <a:latin typeface="Arial" panose="020B0604020202020204" pitchFamily="34" charset="0"/>
                <a:ea typeface="微软雅黑" panose="020B0503020204020204" pitchFamily="34" charset="-122"/>
              </a:rPr>
              <a:t>在边类中设计判断边是否相交的函数。最后，设计找最近</a:t>
            </a:r>
            <a:r>
              <a:rPr lang="en-US" altLang="zh-CN" sz="2400" dirty="0">
                <a:latin typeface="Arial" panose="020B0604020202020204" pitchFamily="34" charset="0"/>
                <a:ea typeface="微软雅黑" panose="020B0503020204020204" pitchFamily="34" charset="-122"/>
              </a:rPr>
              <a:t>100</a:t>
            </a:r>
            <a:r>
              <a:rPr lang="zh-CN" altLang="en-US" sz="2400" dirty="0">
                <a:latin typeface="Arial" panose="020B0604020202020204" pitchFamily="34" charset="0"/>
                <a:ea typeface="微软雅黑" panose="020B0503020204020204" pitchFamily="34" charset="-122"/>
              </a:rPr>
              <a:t>个点的函数和找对应边的函数即可。</a:t>
            </a:r>
          </a:p>
        </p:txBody>
      </p:sp>
      <p:sp>
        <p:nvSpPr>
          <p:cNvPr id="3" name="文本框 2">
            <a:extLst>
              <a:ext uri="{FF2B5EF4-FFF2-40B4-BE49-F238E27FC236}">
                <a16:creationId xmlns:a16="http://schemas.microsoft.com/office/drawing/2014/main" id="{CF8053DE-70E0-43B7-3432-5F30E145A4A9}"/>
              </a:ext>
            </a:extLst>
          </p:cNvPr>
          <p:cNvSpPr txBox="1"/>
          <p:nvPr/>
        </p:nvSpPr>
        <p:spPr>
          <a:xfrm>
            <a:off x="188248" y="2013228"/>
            <a:ext cx="498763" cy="2554545"/>
          </a:xfrm>
          <a:prstGeom prst="rect">
            <a:avLst/>
          </a:prstGeom>
          <a:noFill/>
        </p:spPr>
        <p:txBody>
          <a:bodyPr wrap="square" rtlCol="0">
            <a:spAutoFit/>
          </a:bodyPr>
          <a:lstStyle/>
          <a:p>
            <a:pPr algn="r"/>
            <a:r>
              <a:rPr lang="zh-CN" altLang="en-US" sz="4000" dirty="0">
                <a:solidFill>
                  <a:schemeClr val="bg1"/>
                </a:solidFill>
                <a:latin typeface="Arial" panose="020B0604020202020204" pitchFamily="34" charset="0"/>
                <a:ea typeface="微软雅黑" panose="020B0503020204020204" pitchFamily="34" charset="-122"/>
              </a:rPr>
              <a:t>地图显示</a:t>
            </a:r>
          </a:p>
        </p:txBody>
      </p:sp>
    </p:spTree>
    <p:extLst>
      <p:ext uri="{BB962C8B-B14F-4D97-AF65-F5344CB8AC3E}">
        <p14:creationId xmlns:p14="http://schemas.microsoft.com/office/powerpoint/2010/main" val="29626961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61E2947-3B55-4287-853B-9A4E48F37EB6}"/>
              </a:ext>
            </a:extLst>
          </p:cNvPr>
          <p:cNvSpPr/>
          <p:nvPr/>
        </p:nvSpPr>
        <p:spPr>
          <a:xfrm>
            <a:off x="10934702" y="0"/>
            <a:ext cx="1257298" cy="6858000"/>
          </a:xfrm>
          <a:prstGeom prst="rect">
            <a:avLst/>
          </a:prstGeom>
          <a:solidFill>
            <a:schemeClr val="accent1">
              <a:lumMod val="60000"/>
              <a:lumOff val="4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10" name="矩形 9">
            <a:extLst>
              <a:ext uri="{FF2B5EF4-FFF2-40B4-BE49-F238E27FC236}">
                <a16:creationId xmlns:a16="http://schemas.microsoft.com/office/drawing/2014/main" id="{7F4B01CA-2470-47EC-9DBD-E1931F432C11}"/>
              </a:ext>
            </a:extLst>
          </p:cNvPr>
          <p:cNvSpPr/>
          <p:nvPr/>
        </p:nvSpPr>
        <p:spPr>
          <a:xfrm>
            <a:off x="399099" y="1627369"/>
            <a:ext cx="6096000" cy="830997"/>
          </a:xfrm>
          <a:prstGeom prst="rect">
            <a:avLst/>
          </a:prstGeom>
        </p:spPr>
        <p:txBody>
          <a:bodyPr>
            <a:spAutoFit/>
          </a:bodyPr>
          <a:lstStyle/>
          <a:p>
            <a:endParaRPr lang="en-US" altLang="zh-CN" sz="2400" dirty="0">
              <a:latin typeface="杨任东竹石体-Regular" panose="02000000000000000000" pitchFamily="2" charset="-122"/>
              <a:ea typeface="杨任东竹石体-Regular" panose="02000000000000000000" pitchFamily="2" charset="-122"/>
            </a:endParaRPr>
          </a:p>
          <a:p>
            <a:endParaRPr lang="en-US" altLang="zh-CN" sz="2400" dirty="0">
              <a:latin typeface="杨任东竹石体-Regular" panose="02000000000000000000" pitchFamily="2" charset="-122"/>
              <a:ea typeface="杨任东竹石体-Regular" panose="02000000000000000000" pitchFamily="2" charset="-122"/>
            </a:endParaRPr>
          </a:p>
        </p:txBody>
      </p:sp>
      <p:cxnSp>
        <p:nvCxnSpPr>
          <p:cNvPr id="12" name="直接连接符 11">
            <a:extLst>
              <a:ext uri="{FF2B5EF4-FFF2-40B4-BE49-F238E27FC236}">
                <a16:creationId xmlns:a16="http://schemas.microsoft.com/office/drawing/2014/main" id="{0D34D75B-F948-40B2-A0E1-9FB063AD1316}"/>
              </a:ext>
            </a:extLst>
          </p:cNvPr>
          <p:cNvCxnSpPr>
            <a:cxnSpLocks/>
          </p:cNvCxnSpPr>
          <p:nvPr/>
        </p:nvCxnSpPr>
        <p:spPr>
          <a:xfrm>
            <a:off x="10118295" y="-842851"/>
            <a:ext cx="0" cy="38541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F488904-A7F8-4DB0-92C8-BE77A2EF80E6}"/>
              </a:ext>
            </a:extLst>
          </p:cNvPr>
          <p:cNvCxnSpPr>
            <a:cxnSpLocks/>
          </p:cNvCxnSpPr>
          <p:nvPr/>
        </p:nvCxnSpPr>
        <p:spPr>
          <a:xfrm>
            <a:off x="10278315" y="-302497"/>
            <a:ext cx="0" cy="38541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2D807B7-F2F9-4F6F-8A65-1196D50D14D5}"/>
              </a:ext>
            </a:extLst>
          </p:cNvPr>
          <p:cNvCxnSpPr>
            <a:cxnSpLocks/>
          </p:cNvCxnSpPr>
          <p:nvPr/>
        </p:nvCxnSpPr>
        <p:spPr>
          <a:xfrm>
            <a:off x="684735" y="5542709"/>
            <a:ext cx="0" cy="38541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F7D4CD1-B175-447C-B81D-A787A2EF3637}"/>
              </a:ext>
            </a:extLst>
          </p:cNvPr>
          <p:cNvCxnSpPr>
            <a:cxnSpLocks/>
          </p:cNvCxnSpPr>
          <p:nvPr/>
        </p:nvCxnSpPr>
        <p:spPr>
          <a:xfrm>
            <a:off x="837135" y="6057059"/>
            <a:ext cx="0" cy="38541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368C5DD-8A7A-5BF5-1287-3D952306CA51}"/>
              </a:ext>
            </a:extLst>
          </p:cNvPr>
          <p:cNvSpPr txBox="1"/>
          <p:nvPr/>
        </p:nvSpPr>
        <p:spPr>
          <a:xfrm>
            <a:off x="11226892" y="2151727"/>
            <a:ext cx="498763" cy="2554545"/>
          </a:xfrm>
          <a:prstGeom prst="rect">
            <a:avLst/>
          </a:prstGeom>
          <a:noFill/>
        </p:spPr>
        <p:txBody>
          <a:bodyPr wrap="square" rtlCol="0">
            <a:spAutoFit/>
          </a:bodyPr>
          <a:lstStyle/>
          <a:p>
            <a:r>
              <a:rPr lang="zh-CN" altLang="en-US" sz="4000" dirty="0">
                <a:solidFill>
                  <a:schemeClr val="bg1"/>
                </a:solidFill>
                <a:latin typeface="Arial" panose="020B0604020202020204" pitchFamily="34" charset="0"/>
                <a:ea typeface="微软雅黑" panose="020B0503020204020204" pitchFamily="34" charset="-122"/>
              </a:rPr>
              <a:t>地图缩放</a:t>
            </a:r>
          </a:p>
        </p:txBody>
      </p:sp>
      <p:sp>
        <p:nvSpPr>
          <p:cNvPr id="4" name="文本框 3">
            <a:extLst>
              <a:ext uri="{FF2B5EF4-FFF2-40B4-BE49-F238E27FC236}">
                <a16:creationId xmlns:a16="http://schemas.microsoft.com/office/drawing/2014/main" id="{65193A57-AD64-5455-AF5A-AB2F81C5E195}"/>
              </a:ext>
            </a:extLst>
          </p:cNvPr>
          <p:cNvSpPr txBox="1"/>
          <p:nvPr/>
        </p:nvSpPr>
        <p:spPr>
          <a:xfrm>
            <a:off x="837135" y="3660971"/>
            <a:ext cx="9289845" cy="1938992"/>
          </a:xfrm>
          <a:prstGeom prst="rect">
            <a:avLst/>
          </a:prstGeom>
          <a:noFill/>
        </p:spPr>
        <p:txBody>
          <a:bodyPr wrap="square" rtlCol="0">
            <a:spAutoFit/>
          </a:bodyPr>
          <a:lstStyle/>
          <a:p>
            <a:r>
              <a:rPr lang="zh-CN" altLang="en-US" sz="2400" dirty="0">
                <a:latin typeface="Arial" panose="020B0604020202020204" pitchFamily="34" charset="0"/>
                <a:ea typeface="微软雅黑" panose="020B0503020204020204" pitchFamily="34" charset="-122"/>
              </a:rPr>
              <a:t>       要实现地图缩放功能，需要运用</a:t>
            </a:r>
            <a:r>
              <a:rPr lang="en-US" altLang="zh-CN" sz="2400" dirty="0" err="1">
                <a:latin typeface="Arial" panose="020B0604020202020204" pitchFamily="34" charset="0"/>
                <a:ea typeface="微软雅黑" panose="020B0503020204020204" pitchFamily="34" charset="-122"/>
              </a:rPr>
              <a:t>mfc</a:t>
            </a:r>
            <a:r>
              <a:rPr lang="zh-CN" altLang="en-US" sz="2400" dirty="0">
                <a:latin typeface="Arial" panose="020B0604020202020204" pitchFamily="34" charset="0"/>
                <a:ea typeface="微软雅黑" panose="020B0503020204020204" pitchFamily="34" charset="-122"/>
              </a:rPr>
              <a:t>的缩放函数，并设计根据不同的缩放等级选出代表点的函数，并将相关信息保存，最后完成图的显示即可。</a:t>
            </a:r>
            <a:endParaRPr lang="en-US" altLang="zh-CN" sz="2400" dirty="0">
              <a:latin typeface="Arial" panose="020B0604020202020204" pitchFamily="34" charset="0"/>
              <a:ea typeface="微软雅黑" panose="020B0503020204020204" pitchFamily="34" charset="-122"/>
            </a:endParaRPr>
          </a:p>
          <a:p>
            <a:r>
              <a:rPr lang="en-US" altLang="zh-CN" sz="2400" dirty="0">
                <a:latin typeface="Arial" panose="020B0604020202020204" pitchFamily="34" charset="0"/>
                <a:ea typeface="微软雅黑" panose="020B0503020204020204" pitchFamily="34" charset="-122"/>
              </a:rPr>
              <a:t>       </a:t>
            </a:r>
            <a:r>
              <a:rPr lang="zh-CN" altLang="en-US" sz="2400" dirty="0">
                <a:latin typeface="Arial" panose="020B0604020202020204" pitchFamily="34" charset="0"/>
                <a:ea typeface="微软雅黑" panose="020B0503020204020204" pitchFamily="34" charset="-122"/>
              </a:rPr>
              <a:t>为了让程序更符合生活中的设定，我们还设计了滚轮模拟缩放功能，通过鼠标滚轮键的使用也可以实现地图缩放功能。</a:t>
            </a:r>
          </a:p>
        </p:txBody>
      </p:sp>
      <p:pic>
        <p:nvPicPr>
          <p:cNvPr id="1026" name="图片 1">
            <a:extLst>
              <a:ext uri="{FF2B5EF4-FFF2-40B4-BE49-F238E27FC236}">
                <a16:creationId xmlns:a16="http://schemas.microsoft.com/office/drawing/2014/main" id="{80E4AC45-69D6-E8C6-C95D-222FB3C7C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981"/>
          <a:stretch>
            <a:fillRect/>
          </a:stretch>
        </p:blipFill>
        <p:spPr bwMode="auto">
          <a:xfrm>
            <a:off x="1416909" y="529205"/>
            <a:ext cx="7784305" cy="219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0955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61E2947-3B55-4287-853B-9A4E48F37EB6}"/>
              </a:ext>
            </a:extLst>
          </p:cNvPr>
          <p:cNvSpPr/>
          <p:nvPr/>
        </p:nvSpPr>
        <p:spPr>
          <a:xfrm>
            <a:off x="0" y="0"/>
            <a:ext cx="1013460" cy="6858000"/>
          </a:xfrm>
          <a:prstGeom prst="rect">
            <a:avLst/>
          </a:prstGeom>
          <a:solidFill>
            <a:schemeClr val="accent1">
              <a:lumMod val="60000"/>
              <a:lumOff val="4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76EAF0D-4057-4BEE-A94A-517D65ECA5CA}"/>
              </a:ext>
            </a:extLst>
          </p:cNvPr>
          <p:cNvSpPr/>
          <p:nvPr/>
        </p:nvSpPr>
        <p:spPr>
          <a:xfrm>
            <a:off x="165280" y="2272262"/>
            <a:ext cx="682900" cy="2554545"/>
          </a:xfrm>
          <a:prstGeom prst="rect">
            <a:avLst/>
          </a:prstGeom>
        </p:spPr>
        <p:txBody>
          <a:bodyPr wrap="square">
            <a:spAutoFit/>
          </a:bodyPr>
          <a:lstStyle/>
          <a:p>
            <a:pPr algn="ctr"/>
            <a:r>
              <a:rPr lang="zh-CN" altLang="en-US" sz="4000" dirty="0">
                <a:solidFill>
                  <a:schemeClr val="bg1"/>
                </a:solidFill>
                <a:latin typeface="Arial" panose="020B0604020202020204" pitchFamily="34" charset="0"/>
                <a:ea typeface="微软雅黑" panose="020B0503020204020204" pitchFamily="34" charset="-122"/>
              </a:rPr>
              <a:t>最短路径</a:t>
            </a:r>
          </a:p>
        </p:txBody>
      </p:sp>
      <p:pic>
        <p:nvPicPr>
          <p:cNvPr id="2050" name="图片 1">
            <a:extLst>
              <a:ext uri="{FF2B5EF4-FFF2-40B4-BE49-F238E27FC236}">
                <a16:creationId xmlns:a16="http://schemas.microsoft.com/office/drawing/2014/main" id="{3984DAE0-7F5E-7312-0941-AFB6108F5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4007"/>
          <a:stretch>
            <a:fillRect/>
          </a:stretch>
        </p:blipFill>
        <p:spPr bwMode="auto">
          <a:xfrm>
            <a:off x="1879798" y="492342"/>
            <a:ext cx="9457591" cy="177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E491A9C5-7834-1C0C-9536-6B7724EF9F02}"/>
              </a:ext>
            </a:extLst>
          </p:cNvPr>
          <p:cNvSpPr txBox="1"/>
          <p:nvPr/>
        </p:nvSpPr>
        <p:spPr>
          <a:xfrm>
            <a:off x="2428104" y="3626478"/>
            <a:ext cx="8362716" cy="1938992"/>
          </a:xfrm>
          <a:prstGeom prst="rect">
            <a:avLst/>
          </a:prstGeom>
          <a:noFill/>
        </p:spPr>
        <p:txBody>
          <a:bodyPr wrap="square" rtlCol="0">
            <a:spAutoFit/>
          </a:bodyPr>
          <a:lstStyle/>
          <a:p>
            <a:r>
              <a:rPr lang="zh-CN" altLang="en-US" sz="2400" dirty="0">
                <a:latin typeface="Arial" panose="020B0604020202020204" pitchFamily="34" charset="0"/>
                <a:ea typeface="微软雅黑" panose="020B0503020204020204" pitchFamily="34" charset="-122"/>
              </a:rPr>
              <a:t>        要实现计算最短路径功能，需要设计找最短路径函数和完成图的显示。</a:t>
            </a:r>
            <a:endParaRPr lang="en-US" altLang="zh-CN" sz="2400" dirty="0">
              <a:latin typeface="Arial" panose="020B0604020202020204" pitchFamily="34" charset="0"/>
              <a:ea typeface="微软雅黑" panose="020B0503020204020204" pitchFamily="34" charset="-122"/>
            </a:endParaRPr>
          </a:p>
          <a:p>
            <a:r>
              <a:rPr lang="en-US" altLang="zh-CN" sz="2400" dirty="0">
                <a:latin typeface="Arial" panose="020B0604020202020204" pitchFamily="34" charset="0"/>
                <a:ea typeface="微软雅黑" panose="020B0503020204020204" pitchFamily="34" charset="-122"/>
              </a:rPr>
              <a:t>        </a:t>
            </a:r>
            <a:r>
              <a:rPr lang="zh-CN" altLang="en-US" sz="2400" dirty="0">
                <a:latin typeface="Arial" panose="020B0604020202020204" pitchFamily="34" charset="0"/>
                <a:ea typeface="微软雅黑" panose="020B0503020204020204" pitchFamily="34" charset="-122"/>
              </a:rPr>
              <a:t>在设计中，我们预想该函数需要两个参数，分别为最短路径的起点和终点，在通过找最短路径算法后将所找到的最短路径保存下来，并在应用程序中绘制。</a:t>
            </a:r>
          </a:p>
        </p:txBody>
      </p:sp>
    </p:spTree>
    <p:extLst>
      <p:ext uri="{BB962C8B-B14F-4D97-AF65-F5344CB8AC3E}">
        <p14:creationId xmlns:p14="http://schemas.microsoft.com/office/powerpoint/2010/main" val="24506075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2313</TotalTime>
  <Words>1888</Words>
  <Application>Microsoft Office PowerPoint</Application>
  <PresentationFormat>宽屏</PresentationFormat>
  <Paragraphs>142</Paragraphs>
  <Slides>33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33</vt:i4>
      </vt:variant>
    </vt:vector>
  </HeadingPairs>
  <TitlesOfParts>
    <vt:vector size="38" baseType="lpstr">
      <vt:lpstr>微软雅黑</vt:lpstr>
      <vt:lpstr>新宋体</vt:lpstr>
      <vt:lpstr>杨任东竹石体-Regular</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疏遥</dc:creator>
  <cp:lastModifiedBy>周 通宇</cp:lastModifiedBy>
  <cp:revision>102</cp:revision>
  <dcterms:created xsi:type="dcterms:W3CDTF">2018-05-03T11:03:42Z</dcterms:created>
  <dcterms:modified xsi:type="dcterms:W3CDTF">2023-05-05T15:20:53Z</dcterms:modified>
</cp:coreProperties>
</file>